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 Id="rId3"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equencing similarity search and functional prediction"/>
          <p:cNvSpPr txBox="1"/>
          <p:nvPr>
            <p:ph type="ctrTitle"/>
          </p:nvPr>
        </p:nvSpPr>
        <p:spPr>
          <a:prstGeom prst="rect">
            <a:avLst/>
          </a:prstGeom>
        </p:spPr>
        <p:txBody>
          <a:bodyPr/>
          <a:lstStyle/>
          <a:p>
            <a:pPr/>
            <a:r>
              <a:t>Sequencing similarity search and functional prediction</a:t>
            </a:r>
          </a:p>
        </p:txBody>
      </p:sp>
      <p:sp>
        <p:nvSpPr>
          <p:cNvPr id="120" name="Vitor Pavinato…"/>
          <p:cNvSpPr txBox="1"/>
          <p:nvPr>
            <p:ph type="subTitle" sz="quarter" idx="1"/>
          </p:nvPr>
        </p:nvSpPr>
        <p:spPr>
          <a:prstGeom prst="rect">
            <a:avLst/>
          </a:prstGeom>
        </p:spPr>
        <p:txBody>
          <a:bodyPr/>
          <a:lstStyle/>
          <a:p>
            <a:pPr defTabSz="759459">
              <a:defRPr sz="4968"/>
            </a:pPr>
            <a:r>
              <a:t>Vitor Pavinato</a:t>
            </a:r>
          </a:p>
          <a:p>
            <a:pPr defTabSz="759459">
              <a:defRPr sz="4968"/>
            </a:pPr>
            <a:r>
              <a:t>correapavinato.1@osu.edu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lmost all alignment methods will eventually find the best alignment between two sequences under a score scheme"/>
          <p:cNvSpPr txBox="1"/>
          <p:nvPr/>
        </p:nvSpPr>
        <p:spPr>
          <a:xfrm>
            <a:off x="3642038" y="2343481"/>
            <a:ext cx="17099924" cy="1607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Almost all alignment methods will eventually find the best alignment between two sequences under a score scheme</a:t>
            </a:r>
          </a:p>
        </p:txBody>
      </p:sp>
      <p:sp>
        <p:nvSpPr>
          <p:cNvPr id="152" name="It then a matter of deciding whether the alignment had occur because the sequences were related or just by chance"/>
          <p:cNvSpPr txBox="1"/>
          <p:nvPr/>
        </p:nvSpPr>
        <p:spPr>
          <a:xfrm>
            <a:off x="3320977" y="5467746"/>
            <a:ext cx="18152851" cy="1607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It then a matter of deciding whether the alignment had occur because the sequences were related or just by chance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ieces we need"/>
          <p:cNvSpPr txBox="1"/>
          <p:nvPr>
            <p:ph type="title" idx="4294967295"/>
          </p:nvPr>
        </p:nvSpPr>
        <p:spPr>
          <a:prstGeom prst="rect">
            <a:avLst/>
          </a:prstGeom>
        </p:spPr>
        <p:txBody>
          <a:bodyPr/>
          <a:lstStyle>
            <a:lvl1pPr>
              <a:defRPr sz="8500"/>
            </a:lvl1pPr>
          </a:lstStyle>
          <a:p>
            <a:pPr/>
            <a:r>
              <a:t>Pieces we need</a:t>
            </a:r>
          </a:p>
        </p:txBody>
      </p:sp>
      <p:sp>
        <p:nvSpPr>
          <p:cNvPr id="155" name="Score matrix"/>
          <p:cNvSpPr txBox="1"/>
          <p:nvPr/>
        </p:nvSpPr>
        <p:spPr>
          <a:xfrm>
            <a:off x="10206672" y="4017163"/>
            <a:ext cx="397065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defRPr>
            </a:lvl1pPr>
          </a:lstStyle>
          <a:p>
            <a:pPr/>
            <a:r>
              <a:t>Score matrix</a:t>
            </a:r>
          </a:p>
        </p:txBody>
      </p:sp>
      <p:sp>
        <p:nvSpPr>
          <p:cNvPr id="156" name="Type of alignment"/>
          <p:cNvSpPr txBox="1"/>
          <p:nvPr/>
        </p:nvSpPr>
        <p:spPr>
          <a:xfrm>
            <a:off x="9460547" y="5893450"/>
            <a:ext cx="546290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1">
                    <a:lumOff val="-13575"/>
                  </a:schemeClr>
                </a:solidFill>
              </a:defRPr>
            </a:lvl1pPr>
          </a:lstStyle>
          <a:p>
            <a:pPr/>
            <a:r>
              <a:t>Type of alignment</a:t>
            </a:r>
          </a:p>
        </p:txBody>
      </p:sp>
      <p:sp>
        <p:nvSpPr>
          <p:cNvPr id="157" name="An algorithm"/>
          <p:cNvSpPr txBox="1"/>
          <p:nvPr/>
        </p:nvSpPr>
        <p:spPr>
          <a:xfrm>
            <a:off x="10195559" y="8034781"/>
            <a:ext cx="3992881" cy="8578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3">
                    <a:hueOff val="362282"/>
                    <a:satOff val="31803"/>
                    <a:lumOff val="-18242"/>
                  </a:schemeClr>
                </a:solidFill>
              </a:defRPr>
            </a:lvl1pPr>
          </a:lstStyle>
          <a:p>
            <a:pPr/>
            <a:r>
              <a:t>An algorithm</a:t>
            </a:r>
          </a:p>
        </p:txBody>
      </p:sp>
      <p:sp>
        <p:nvSpPr>
          <p:cNvPr id="158" name="Significance"/>
          <p:cNvSpPr txBox="1"/>
          <p:nvPr/>
        </p:nvSpPr>
        <p:spPr>
          <a:xfrm>
            <a:off x="10271442" y="10176111"/>
            <a:ext cx="384111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4">
                    <a:hueOff val="-1081314"/>
                    <a:satOff val="4338"/>
                    <a:lumOff val="-8931"/>
                  </a:schemeClr>
                </a:solidFill>
              </a:defRPr>
            </a:lvl1pPr>
          </a:lstStyle>
          <a:p>
            <a:pPr/>
            <a:r>
              <a:t>Significance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coring matrix"/>
          <p:cNvSpPr txBox="1"/>
          <p:nvPr>
            <p:ph type="title"/>
          </p:nvPr>
        </p:nvSpPr>
        <p:spPr>
          <a:prstGeom prst="rect">
            <a:avLst/>
          </a:prstGeom>
        </p:spPr>
        <p:txBody>
          <a:bodyPr/>
          <a:lstStyle/>
          <a:p>
            <a:pPr/>
            <a:r>
              <a:t>Scoring matrix</a:t>
            </a:r>
          </a:p>
        </p:txBody>
      </p:sp>
      <p:graphicFrame>
        <p:nvGraphicFramePr>
          <p:cNvPr id="161" name="Table"/>
          <p:cNvGraphicFramePr/>
          <p:nvPr/>
        </p:nvGraphicFramePr>
        <p:xfrm>
          <a:off x="9958456" y="4906177"/>
          <a:ext cx="5203170" cy="505556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040633"/>
                <a:gridCol w="1040633"/>
                <a:gridCol w="1040633"/>
                <a:gridCol w="1040633"/>
                <a:gridCol w="1040633"/>
              </a:tblGrid>
              <a:tr h="1011113">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ym typeface="Helvetica Neue"/>
                        </a:rPr>
                        <a:t>A</a:t>
                      </a:r>
                    </a:p>
                  </a:txBody>
                  <a:tcPr marL="50800" marR="50800" marT="50800" marB="50800" anchor="ctr" anchorCtr="0" horzOverflow="overflow"/>
                </a:tc>
                <a:tc>
                  <a:txBody>
                    <a:bodyPr/>
                    <a:lstStyle/>
                    <a:p>
                      <a:pPr defTabSz="914400">
                        <a:defRPr sz="1800"/>
                      </a:pPr>
                      <a:r>
                        <a:rPr sz="3200">
                          <a:sym typeface="Helvetica Neue"/>
                        </a:rPr>
                        <a:t>T</a:t>
                      </a:r>
                    </a:p>
                  </a:txBody>
                  <a:tcPr marL="50800" marR="50800" marT="50800" marB="50800" anchor="ctr" anchorCtr="0" horzOverflow="overflow"/>
                </a:tc>
                <a:tc>
                  <a:txBody>
                    <a:bodyPr/>
                    <a:lstStyle/>
                    <a:p>
                      <a:pPr defTabSz="914400">
                        <a:defRPr sz="1800"/>
                      </a:pPr>
                      <a:r>
                        <a:rPr sz="3200">
                          <a:sym typeface="Helvetica Neue"/>
                        </a:rPr>
                        <a:t>C</a:t>
                      </a:r>
                    </a:p>
                  </a:txBody>
                  <a:tcPr marL="50800" marR="50800" marT="50800" marB="50800" anchor="ctr" anchorCtr="0" horzOverflow="overflow"/>
                </a:tc>
                <a:tc>
                  <a:txBody>
                    <a:bodyPr/>
                    <a:lstStyle/>
                    <a:p>
                      <a:pPr defTabSz="914400">
                        <a:defRPr sz="1800"/>
                      </a:pPr>
                      <a:r>
                        <a:rPr sz="3200">
                          <a:sym typeface="Helvetica Neue"/>
                        </a:rPr>
                        <a:t>G</a:t>
                      </a:r>
                    </a:p>
                  </a:txBody>
                  <a:tcPr marL="50800" marR="50800" marT="50800" marB="50800" anchor="ctr" anchorCtr="0" horzOverflow="overflow"/>
                </a:tc>
              </a:tr>
              <a:tr h="1011113">
                <a:tc>
                  <a:txBody>
                    <a:bodyPr/>
                    <a:lstStyle/>
                    <a:p>
                      <a:pPr defTabSz="914400">
                        <a:defRPr sz="1800"/>
                      </a:pPr>
                      <a:r>
                        <a:rPr sz="3200">
                          <a:sym typeface="Helvetica Neue"/>
                        </a:rPr>
                        <a:t>A</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r>
              <a:tr h="1011113">
                <a:tc>
                  <a:txBody>
                    <a:bodyPr/>
                    <a:lstStyle/>
                    <a:p>
                      <a:pPr defTabSz="914400">
                        <a:defRPr sz="1800"/>
                      </a:pPr>
                      <a:r>
                        <a:rPr sz="3200">
                          <a:sym typeface="Helvetica Neue"/>
                        </a:rPr>
                        <a:t>T</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r>
              <a:tr h="1011113">
                <a:tc>
                  <a:txBody>
                    <a:bodyPr/>
                    <a:lstStyle/>
                    <a:p>
                      <a:pPr defTabSz="914400">
                        <a:defRPr sz="1800"/>
                      </a:pPr>
                      <a:r>
                        <a:rPr sz="3200">
                          <a:sym typeface="Helvetica Neue"/>
                        </a:rPr>
                        <a:t>C</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r>
              <a:tr h="1011113">
                <a:tc>
                  <a:txBody>
                    <a:bodyPr/>
                    <a:lstStyle/>
                    <a:p>
                      <a:pPr defTabSz="914400">
                        <a:defRPr sz="1800"/>
                      </a:pPr>
                      <a:r>
                        <a:rPr sz="3200">
                          <a:sym typeface="Helvetica Neue"/>
                        </a:rPr>
                        <a:t>G</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c>
                  <a:txBody>
                    <a:bodyPr/>
                    <a:lstStyle/>
                    <a:p>
                      <a:pPr defTabSz="914400">
                        <a:defRPr sz="1800"/>
                      </a:pPr>
                      <a:r>
                        <a:rPr sz="3200">
                          <a:sym typeface="Helvetica Neue"/>
                        </a:rPr>
                        <a:t>1</a:t>
                      </a:r>
                    </a:p>
                  </a:txBody>
                  <a:tcPr marL="50800" marR="50800" marT="50800" marB="50800" anchor="ctr" anchorCtr="0" horzOverflow="overflow"/>
                </a:tc>
              </a:tr>
            </a:tbl>
          </a:graphicData>
        </a:graphic>
      </p:graphicFrame>
      <p:sp>
        <p:nvSpPr>
          <p:cNvPr id="162" name="Simplest nucleotide matrix"/>
          <p:cNvSpPr txBox="1"/>
          <p:nvPr/>
        </p:nvSpPr>
        <p:spPr>
          <a:xfrm>
            <a:off x="9273281" y="4125317"/>
            <a:ext cx="657352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Simplest nucleotide matrix</a:t>
            </a:r>
          </a:p>
        </p:txBody>
      </p:sp>
      <p:sp>
        <p:nvSpPr>
          <p:cNvPr id="163" name="Equation"/>
          <p:cNvSpPr txBox="1"/>
          <p:nvPr/>
        </p:nvSpPr>
        <p:spPr>
          <a:xfrm>
            <a:off x="4518514" y="4667332"/>
            <a:ext cx="2612251" cy="98507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8300" i="1">
                          <a:solidFill>
                            <a:srgbClr val="000000"/>
                          </a:solidFill>
                          <a:latin typeface="Cambria Math" panose="02040503050406030204" pitchFamily="18" charset="0"/>
                        </a:rPr>
                        <m:t>S</m:t>
                      </m:r>
                    </m:e>
                    <m:sub>
                      <m:r>
                        <a:rPr xmlns:a="http://schemas.openxmlformats.org/drawingml/2006/main" sz="8300" i="1">
                          <a:solidFill>
                            <a:srgbClr val="000000"/>
                          </a:solidFill>
                          <a:latin typeface="Cambria Math" panose="02040503050406030204" pitchFamily="18" charset="0"/>
                        </a:rPr>
                        <m:t>i</m:t>
                      </m:r>
                      <m:r>
                        <a:rPr xmlns:a="http://schemas.openxmlformats.org/drawingml/2006/main" sz="8300" i="1">
                          <a:solidFill>
                            <a:srgbClr val="000000"/>
                          </a:solidFill>
                          <a:latin typeface="Cambria Math" panose="02040503050406030204" pitchFamily="18" charset="0"/>
                        </a:rPr>
                        <m:t>i</m:t>
                      </m:r>
                    </m:sub>
                  </m:sSub>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1</m:t>
                  </m:r>
                </m:oMath>
              </m:oMathPara>
            </a14:m>
            <a:endParaRPr sz="8300"/>
          </a:p>
        </p:txBody>
      </p:sp>
      <p:sp>
        <p:nvSpPr>
          <p:cNvPr id="164" name="Equation"/>
          <p:cNvSpPr txBox="1"/>
          <p:nvPr/>
        </p:nvSpPr>
        <p:spPr>
          <a:xfrm>
            <a:off x="4604244" y="5981470"/>
            <a:ext cx="3396576" cy="107722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7900" i="1">
                          <a:solidFill>
                            <a:srgbClr val="000000"/>
                          </a:solidFill>
                          <a:latin typeface="Cambria Math" panose="02040503050406030204" pitchFamily="18" charset="0"/>
                        </a:rPr>
                        <m:t>S</m:t>
                      </m:r>
                    </m:e>
                    <m:sub>
                      <m:r>
                        <a:rPr xmlns:a="http://schemas.openxmlformats.org/drawingml/2006/main" sz="7900" i="1">
                          <a:solidFill>
                            <a:srgbClr val="000000"/>
                          </a:solidFill>
                          <a:latin typeface="Cambria Math" panose="02040503050406030204" pitchFamily="18" charset="0"/>
                        </a:rPr>
                        <m:t>i</m:t>
                      </m:r>
                      <m:r>
                        <a:rPr xmlns:a="http://schemas.openxmlformats.org/drawingml/2006/main" sz="7900" i="1">
                          <a:solidFill>
                            <a:srgbClr val="000000"/>
                          </a:solidFill>
                          <a:latin typeface="Cambria Math" panose="02040503050406030204" pitchFamily="18" charset="0"/>
                        </a:rPr>
                        <m:t>j</m:t>
                      </m:r>
                    </m:sub>
                  </m:sSub>
                  <m:r>
                    <a:rPr xmlns:a="http://schemas.openxmlformats.org/drawingml/2006/main" sz="7900" i="1">
                      <a:solidFill>
                        <a:srgbClr val="000000"/>
                      </a:solidFill>
                      <a:latin typeface="Cambria Math" panose="02040503050406030204" pitchFamily="18" charset="0"/>
                    </a:rPr>
                    <m:t>=</m:t>
                  </m:r>
                  <m:r>
                    <a:rPr xmlns:a="http://schemas.openxmlformats.org/drawingml/2006/main" sz="7900" i="1">
                      <a:solidFill>
                        <a:srgbClr val="000000"/>
                      </a:solidFill>
                      <a:latin typeface="Cambria Math" panose="02040503050406030204" pitchFamily="18" charset="0"/>
                    </a:rPr>
                    <m:t>-</m:t>
                  </m:r>
                  <m:r>
                    <a:rPr xmlns:a="http://schemas.openxmlformats.org/drawingml/2006/main" sz="7900" i="1">
                      <a:solidFill>
                        <a:srgbClr val="000000"/>
                      </a:solidFill>
                      <a:latin typeface="Cambria Math" panose="02040503050406030204" pitchFamily="18" charset="0"/>
                    </a:rPr>
                    <m:t>1</m:t>
                  </m:r>
                </m:oMath>
              </m:oMathPara>
            </a14:m>
            <a:endParaRPr sz="7900"/>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extLst/>
          </a:blip>
          <a:stretch>
            <a:fillRect/>
          </a:stretch>
        </p:blipFill>
        <p:spPr>
          <a:xfrm>
            <a:off x="8449584" y="2164942"/>
            <a:ext cx="10428957" cy="10428958"/>
          </a:xfrm>
          <a:prstGeom prst="rect">
            <a:avLst/>
          </a:prstGeom>
          <a:ln w="12700">
            <a:miter lim="400000"/>
          </a:ln>
        </p:spPr>
      </p:pic>
      <p:sp>
        <p:nvSpPr>
          <p:cNvPr id="167" name="Transition/Transversion ratio"/>
          <p:cNvSpPr txBox="1"/>
          <p:nvPr>
            <p:ph type="title" idx="4294967295"/>
          </p:nvPr>
        </p:nvSpPr>
        <p:spPr>
          <a:prstGeom prst="rect">
            <a:avLst/>
          </a:prstGeom>
        </p:spPr>
        <p:txBody>
          <a:bodyPr/>
          <a:lstStyle/>
          <a:p>
            <a:pPr/>
            <a:r>
              <a:t>Transition/Transversion ratio</a:t>
            </a:r>
          </a:p>
        </p:txBody>
      </p:sp>
      <p:sp>
        <p:nvSpPr>
          <p:cNvPr id="168" name="A &lt;-&gt; G"/>
          <p:cNvSpPr txBox="1"/>
          <p:nvPr/>
        </p:nvSpPr>
        <p:spPr>
          <a:xfrm>
            <a:off x="1628616" y="3426122"/>
            <a:ext cx="1467613"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A &lt;-&gt; G</a:t>
            </a:r>
          </a:p>
        </p:txBody>
      </p:sp>
      <p:sp>
        <p:nvSpPr>
          <p:cNvPr id="169" name="C &lt;-&gt; T"/>
          <p:cNvSpPr txBox="1"/>
          <p:nvPr/>
        </p:nvSpPr>
        <p:spPr>
          <a:xfrm>
            <a:off x="4047798" y="3426122"/>
            <a:ext cx="1425322"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C &lt;-&gt; T</a:t>
            </a:r>
          </a:p>
        </p:txBody>
      </p:sp>
      <p:sp>
        <p:nvSpPr>
          <p:cNvPr id="170" name="Purines"/>
          <p:cNvSpPr txBox="1"/>
          <p:nvPr/>
        </p:nvSpPr>
        <p:spPr>
          <a:xfrm>
            <a:off x="1617377" y="2750558"/>
            <a:ext cx="149009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Purines</a:t>
            </a:r>
          </a:p>
        </p:txBody>
      </p:sp>
      <p:sp>
        <p:nvSpPr>
          <p:cNvPr id="171" name="Pyrimidines"/>
          <p:cNvSpPr txBox="1"/>
          <p:nvPr/>
        </p:nvSpPr>
        <p:spPr>
          <a:xfrm>
            <a:off x="3642224" y="2750558"/>
            <a:ext cx="223647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Pyrimidines</a:t>
            </a:r>
          </a:p>
        </p:txBody>
      </p:sp>
      <p:sp>
        <p:nvSpPr>
          <p:cNvPr id="172" name="Purines and Pyrimidines are structurally more similar to each other.…"/>
          <p:cNvSpPr txBox="1"/>
          <p:nvPr/>
        </p:nvSpPr>
        <p:spPr>
          <a:xfrm>
            <a:off x="952806" y="4089371"/>
            <a:ext cx="6615136" cy="6034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a:pPr>
            <a:r>
              <a:t>Purines and Pyrimidines are structurally more similar to each other.</a:t>
            </a:r>
          </a:p>
          <a:p>
            <a:pPr algn="l">
              <a:defRPr b="0"/>
            </a:pPr>
          </a:p>
          <a:p>
            <a:pPr algn="l">
              <a:defRPr b="0"/>
            </a:pPr>
            <a:r>
              <a:t>Non-coding sequences Ts/Tv = 2 to 1 (3 to 1)</a:t>
            </a:r>
          </a:p>
          <a:p>
            <a:pPr algn="l">
              <a:defRPr b="0"/>
            </a:pPr>
            <a:r>
              <a:t> </a:t>
            </a:r>
          </a:p>
          <a:p>
            <a:pPr algn="l">
              <a:defRPr b="0"/>
            </a:pPr>
            <a:r>
              <a:t>C-&gt; T and G-&gt; A occurs more frequently.</a:t>
            </a:r>
          </a:p>
          <a:p>
            <a:pPr algn="l">
              <a:defRPr b="0"/>
            </a:pPr>
          </a:p>
          <a:p>
            <a:pPr algn="l" defTabSz="457200">
              <a:defRPr b="0">
                <a:solidFill>
                  <a:srgbClr val="282828"/>
                </a:solidFill>
              </a:defRPr>
            </a:pPr>
            <a:r>
              <a:t>the G-T mutation is the single most common mutation in human DNA. It occurs about once in every 10,000 to 100,000 base pairs</a:t>
            </a:r>
          </a:p>
        </p:txBody>
      </p:sp>
      <p:sp>
        <p:nvSpPr>
          <p:cNvPr id="173" name="https://rosalind.info/glossary/transitiontransversion-ratio/"/>
          <p:cNvSpPr txBox="1"/>
          <p:nvPr/>
        </p:nvSpPr>
        <p:spPr>
          <a:xfrm>
            <a:off x="131496" y="12947041"/>
            <a:ext cx="978027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https://rosalind.info/glossary/transitiontransversion-ratio/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4259133" y="2805942"/>
            <a:ext cx="15865734" cy="10383490"/>
          </a:xfrm>
          <a:prstGeom prst="rect">
            <a:avLst/>
          </a:prstGeom>
          <a:ln w="12700">
            <a:miter lim="400000"/>
          </a:ln>
        </p:spPr>
      </p:pic>
      <p:pic>
        <p:nvPicPr>
          <p:cNvPr id="176" name="Image" descr="Image"/>
          <p:cNvPicPr>
            <a:picLocks noChangeAspect="1"/>
          </p:cNvPicPr>
          <p:nvPr/>
        </p:nvPicPr>
        <p:blipFill>
          <a:blip r:embed="rId3">
            <a:extLst/>
          </a:blip>
          <a:stretch>
            <a:fillRect/>
          </a:stretch>
        </p:blipFill>
        <p:spPr>
          <a:xfrm>
            <a:off x="3537783" y="-758927"/>
            <a:ext cx="15151746" cy="452609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ype of alignments"/>
          <p:cNvSpPr txBox="1"/>
          <p:nvPr>
            <p:ph type="title"/>
          </p:nvPr>
        </p:nvSpPr>
        <p:spPr>
          <a:prstGeom prst="rect">
            <a:avLst/>
          </a:prstGeom>
        </p:spPr>
        <p:txBody>
          <a:bodyPr/>
          <a:lstStyle/>
          <a:p>
            <a:pPr/>
            <a:r>
              <a:t>Type of alignments</a:t>
            </a:r>
          </a:p>
        </p:txBody>
      </p:sp>
      <p:sp>
        <p:nvSpPr>
          <p:cNvPr id="179" name="Global alignment…"/>
          <p:cNvSpPr txBox="1"/>
          <p:nvPr>
            <p:ph type="body" idx="1"/>
          </p:nvPr>
        </p:nvSpPr>
        <p:spPr>
          <a:prstGeom prst="rect">
            <a:avLst/>
          </a:prstGeom>
        </p:spPr>
        <p:txBody>
          <a:bodyPr/>
          <a:lstStyle/>
          <a:p>
            <a:pPr/>
            <a:r>
              <a:t>Global alignment</a:t>
            </a:r>
          </a:p>
          <a:p>
            <a:pPr/>
            <a:r>
              <a:t>Local alignment</a:t>
            </a:r>
          </a:p>
          <a:p>
            <a:pPr/>
            <a:r>
              <a:t>Semi-global alignment (not covered in this class) </a:t>
            </a:r>
          </a:p>
          <a:p>
            <a:pPr/>
            <a:r>
              <a:t>Multiple alignment (outside the scope of this course)</a:t>
            </a:r>
          </a:p>
          <a:p>
            <a:pPr/>
            <a:r>
              <a:t>Short-read alignment (next week on RNAseq class)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en performing global alignments, the bases of both sequences are arranged next to one another over their entire length and all . Each base of the first sequence is matched to another base or a “gap” of the second sequence. We use global alignments when"/>
          <p:cNvSpPr txBox="1"/>
          <p:nvPr/>
        </p:nvSpPr>
        <p:spPr>
          <a:xfrm>
            <a:off x="1935945" y="2848168"/>
            <a:ext cx="21006894" cy="465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When performing global alignments, the bases of both sequences are arranged next to one another over their entire length and all . Each base of the first sequence is matched to another base or a “gap” of the second sequence. We use global alignments when we are looking for an arrangement that maximizes the similarities over the entire length of both sequences:</a:t>
            </a:r>
          </a:p>
        </p:txBody>
      </p:sp>
      <p:sp>
        <p:nvSpPr>
          <p:cNvPr id="182" name="Global alignment"/>
          <p:cNvSpPr txBox="1"/>
          <p:nvPr>
            <p:ph type="title" idx="4294967295"/>
          </p:nvPr>
        </p:nvSpPr>
        <p:spPr>
          <a:prstGeom prst="rect">
            <a:avLst/>
          </a:prstGeom>
        </p:spPr>
        <p:txBody>
          <a:bodyPr/>
          <a:lstStyle/>
          <a:p>
            <a:pPr/>
            <a:r>
              <a:t>Global alignment</a:t>
            </a:r>
          </a:p>
        </p:txBody>
      </p:sp>
      <p:sp>
        <p:nvSpPr>
          <p:cNvPr id="183" name="Excerpt From: “The Biostar Handbook: 2nd Edition.”"/>
          <p:cNvSpPr txBox="1"/>
          <p:nvPr/>
        </p:nvSpPr>
        <p:spPr>
          <a:xfrm>
            <a:off x="513535" y="12557594"/>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en performing global alignments, the bases of both sequences are arranged next to one another over their entire length and all . Each base of the first sequence is matched to another base or a “gap” of the second sequence. We use global alignments when"/>
          <p:cNvSpPr txBox="1"/>
          <p:nvPr/>
        </p:nvSpPr>
        <p:spPr>
          <a:xfrm>
            <a:off x="1935945" y="2291576"/>
            <a:ext cx="21006894" cy="4655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When performing global alignments, the bases of both sequences are arranged next to one another over their entire length and all . Each base of the first sequence is matched to another base or a “gap” of the second sequence. We use global alignments when we are looking for an arrangement that maximizes the similarities over the entire length of both sequences:</a:t>
            </a:r>
          </a:p>
        </p:txBody>
      </p:sp>
      <p:pic>
        <p:nvPicPr>
          <p:cNvPr id="186" name="Image" descr="Image"/>
          <p:cNvPicPr>
            <a:picLocks noChangeAspect="1"/>
          </p:cNvPicPr>
          <p:nvPr/>
        </p:nvPicPr>
        <p:blipFill>
          <a:blip r:embed="rId2">
            <a:extLst/>
          </a:blip>
          <a:stretch>
            <a:fillRect/>
          </a:stretch>
        </p:blipFill>
        <p:spPr>
          <a:xfrm>
            <a:off x="2525185" y="7570530"/>
            <a:ext cx="5804287" cy="3967559"/>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14538462" y="7635217"/>
            <a:ext cx="6491785" cy="3838186"/>
          </a:xfrm>
          <a:prstGeom prst="rect">
            <a:avLst/>
          </a:prstGeom>
          <a:ln w="12700">
            <a:miter lim="400000"/>
          </a:ln>
        </p:spPr>
      </p:pic>
      <p:sp>
        <p:nvSpPr>
          <p:cNvPr id="188" name="Global alignment"/>
          <p:cNvSpPr txBox="1"/>
          <p:nvPr>
            <p:ph type="title" idx="4294967295"/>
          </p:nvPr>
        </p:nvSpPr>
        <p:spPr>
          <a:prstGeom prst="rect">
            <a:avLst/>
          </a:prstGeom>
        </p:spPr>
        <p:txBody>
          <a:bodyPr/>
          <a:lstStyle/>
          <a:p>
            <a:pPr/>
            <a:r>
              <a:t>Global alignment</a:t>
            </a:r>
          </a:p>
        </p:txBody>
      </p:sp>
      <p:sp>
        <p:nvSpPr>
          <p:cNvPr id="189" name="Excerpt From: “The Biostar Handbook: 2nd Edition.”"/>
          <p:cNvSpPr txBox="1"/>
          <p:nvPr/>
        </p:nvSpPr>
        <p:spPr>
          <a:xfrm>
            <a:off x="513535" y="12716620"/>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Local alignments are used when we need to find the region of maximal similarity between two sequences. When performing local alignments, the al- gorithms look for the highest scoring (partial) interval between the two sequences :"/>
          <p:cNvSpPr txBox="1"/>
          <p:nvPr/>
        </p:nvSpPr>
        <p:spPr>
          <a:xfrm>
            <a:off x="1988953" y="2894550"/>
            <a:ext cx="21006894" cy="313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Local alignments are used when we need to find the region of maximal similarity between two sequences. When performing local alignments, the al- gorithms look for the highest scoring (partial) interval between the two sequences :</a:t>
            </a:r>
          </a:p>
        </p:txBody>
      </p:sp>
      <p:sp>
        <p:nvSpPr>
          <p:cNvPr id="192" name="Local alignment"/>
          <p:cNvSpPr txBox="1"/>
          <p:nvPr>
            <p:ph type="title" idx="4294967295"/>
          </p:nvPr>
        </p:nvSpPr>
        <p:spPr>
          <a:prstGeom prst="rect">
            <a:avLst/>
          </a:prstGeom>
        </p:spPr>
        <p:txBody>
          <a:bodyPr/>
          <a:lstStyle/>
          <a:p>
            <a:pPr/>
            <a:r>
              <a:t>Local alignment</a:t>
            </a:r>
          </a:p>
        </p:txBody>
      </p:sp>
      <p:pic>
        <p:nvPicPr>
          <p:cNvPr id="193" name="Image" descr="Image"/>
          <p:cNvPicPr>
            <a:picLocks noChangeAspect="1"/>
          </p:cNvPicPr>
          <p:nvPr/>
        </p:nvPicPr>
        <p:blipFill>
          <a:blip r:embed="rId2">
            <a:extLst/>
          </a:blip>
          <a:stretch>
            <a:fillRect/>
          </a:stretch>
        </p:blipFill>
        <p:spPr>
          <a:xfrm>
            <a:off x="6384052" y="6762091"/>
            <a:ext cx="2498401" cy="3397656"/>
          </a:xfrm>
          <a:prstGeom prst="rect">
            <a:avLst/>
          </a:prstGeom>
          <a:ln w="12700">
            <a:miter lim="400000"/>
          </a:ln>
        </p:spPr>
      </p:pic>
      <p:pic>
        <p:nvPicPr>
          <p:cNvPr id="194" name="Image" descr="Image"/>
          <p:cNvPicPr>
            <a:picLocks noChangeAspect="1"/>
          </p:cNvPicPr>
          <p:nvPr/>
        </p:nvPicPr>
        <p:blipFill>
          <a:blip r:embed="rId3">
            <a:extLst/>
          </a:blip>
          <a:stretch>
            <a:fillRect/>
          </a:stretch>
        </p:blipFill>
        <p:spPr>
          <a:xfrm>
            <a:off x="13905769" y="6697768"/>
            <a:ext cx="3530881" cy="3526302"/>
          </a:xfrm>
          <a:prstGeom prst="rect">
            <a:avLst/>
          </a:prstGeom>
          <a:ln w="12700">
            <a:miter lim="400000"/>
          </a:ln>
        </p:spPr>
      </p:pic>
      <p:sp>
        <p:nvSpPr>
          <p:cNvPr id="195" name="Excerpt From: “The Biostar Handbook: 2nd Edition.”"/>
          <p:cNvSpPr txBox="1"/>
          <p:nvPr/>
        </p:nvSpPr>
        <p:spPr>
          <a:xfrm>
            <a:off x="142474" y="12750772"/>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
        <p:nvSpPr>
          <p:cNvPr id="196" name="Basic Local Alignment Search Tool (BLAST)"/>
          <p:cNvSpPr txBox="1"/>
          <p:nvPr/>
        </p:nvSpPr>
        <p:spPr>
          <a:xfrm>
            <a:off x="5188529" y="11279355"/>
            <a:ext cx="13211811" cy="8578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Basic Local Alignment Search Tool (BLAST)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cope"/>
          <p:cNvSpPr txBox="1"/>
          <p:nvPr>
            <p:ph type="title"/>
          </p:nvPr>
        </p:nvSpPr>
        <p:spPr>
          <a:prstGeom prst="rect">
            <a:avLst/>
          </a:prstGeom>
        </p:spPr>
        <p:txBody>
          <a:bodyPr/>
          <a:lstStyle/>
          <a:p>
            <a:pPr/>
            <a:r>
              <a:t>Scope</a:t>
            </a:r>
          </a:p>
        </p:txBody>
      </p:sp>
      <p:sp>
        <p:nvSpPr>
          <p:cNvPr id="199" name="Ungapped…"/>
          <p:cNvSpPr txBox="1"/>
          <p:nvPr>
            <p:ph type="body" sz="half" idx="4294967295"/>
          </p:nvPr>
        </p:nvSpPr>
        <p:spPr>
          <a:xfrm>
            <a:off x="1689100" y="3265246"/>
            <a:ext cx="21005800" cy="5496650"/>
          </a:xfrm>
          <a:prstGeom prst="rect">
            <a:avLst/>
          </a:prstGeom>
        </p:spPr>
        <p:txBody>
          <a:bodyPr/>
          <a:lstStyle/>
          <a:p>
            <a:pPr>
              <a:defRPr sz="4800"/>
            </a:pPr>
            <a:r>
              <a:t>Ungapped</a:t>
            </a:r>
          </a:p>
          <a:p>
            <a:pPr>
              <a:defRPr sz="4800"/>
            </a:pPr>
            <a:r>
              <a:t>Gapped</a:t>
            </a:r>
          </a:p>
          <a:p>
            <a:pPr lvl="1">
              <a:defRPr sz="4800"/>
            </a:pPr>
            <a:r>
              <a:t>Linear</a:t>
            </a:r>
          </a:p>
          <a:p>
            <a:pPr lvl="1">
              <a:defRPr sz="4800"/>
            </a:pPr>
            <a:r>
              <a:t>Affine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lan for today"/>
          <p:cNvSpPr txBox="1"/>
          <p:nvPr>
            <p:ph type="title"/>
          </p:nvPr>
        </p:nvSpPr>
        <p:spPr>
          <a:prstGeom prst="rect">
            <a:avLst/>
          </a:prstGeom>
        </p:spPr>
        <p:txBody>
          <a:bodyPr/>
          <a:lstStyle>
            <a:lvl1pPr>
              <a:defRPr sz="8500"/>
            </a:lvl1pPr>
          </a:lstStyle>
          <a:p>
            <a:pPr/>
            <a:r>
              <a:t>Plan for today</a:t>
            </a:r>
          </a:p>
        </p:txBody>
      </p:sp>
      <p:sp>
        <p:nvSpPr>
          <p:cNvPr id="123" name="Sequence alignment…"/>
          <p:cNvSpPr txBox="1"/>
          <p:nvPr>
            <p:ph type="body" idx="1"/>
          </p:nvPr>
        </p:nvSpPr>
        <p:spPr>
          <a:prstGeom prst="rect">
            <a:avLst/>
          </a:prstGeom>
        </p:spPr>
        <p:txBody>
          <a:bodyPr anchor="t"/>
          <a:lstStyle/>
          <a:p>
            <a:pPr>
              <a:spcBef>
                <a:spcPts val="2500"/>
              </a:spcBef>
              <a:defRPr sz="3400"/>
            </a:pPr>
            <a:r>
              <a:t>Sequence alignment</a:t>
            </a:r>
          </a:p>
          <a:p>
            <a:pPr lvl="1">
              <a:spcBef>
                <a:spcPts val="2500"/>
              </a:spcBef>
              <a:defRPr sz="3400"/>
            </a:pPr>
            <a:r>
              <a:t>Pieces we need to put together to understand how it is done (how it works);</a:t>
            </a:r>
          </a:p>
          <a:p>
            <a:pPr>
              <a:spcBef>
                <a:spcPts val="2500"/>
              </a:spcBef>
              <a:defRPr sz="3400"/>
            </a:pPr>
            <a:r>
              <a:t>Office hours - introduction standalone Blast (in the afternoon and tomorrow during the lab);</a:t>
            </a:r>
          </a:p>
          <a:p>
            <a:pPr>
              <a:spcBef>
                <a:spcPts val="2500"/>
              </a:spcBef>
              <a:defRPr sz="3400"/>
            </a:pPr>
          </a:p>
          <a:p>
            <a:pPr>
              <a:spcBef>
                <a:spcPts val="2500"/>
              </a:spcBef>
              <a:defRPr sz="3400"/>
            </a:pPr>
            <a:r>
              <a:t>Answer some questions raised during the lab (14/Jan/2022);</a:t>
            </a:r>
          </a:p>
          <a:p>
            <a:pPr lvl="1">
              <a:spcBef>
                <a:spcPts val="2500"/>
              </a:spcBef>
              <a:defRPr b="1" sz="3400"/>
            </a:pPr>
            <a:r>
              <a:t>Biological significance of using different values for a nucleotide scoring matrix;</a:t>
            </a:r>
          </a:p>
          <a:p>
            <a:pPr lvl="1">
              <a:spcBef>
                <a:spcPts val="2500"/>
              </a:spcBef>
              <a:defRPr b="1" sz="3400"/>
            </a:pPr>
            <a:r>
              <a:t>Sequence homology (</a:t>
            </a:r>
            <a:r>
              <a:rPr i="1"/>
              <a:t>Caenorhabditis elegans</a:t>
            </a:r>
            <a:r>
              <a:t> superoxide dismutase);</a:t>
            </a:r>
          </a:p>
          <a:p>
            <a:pPr lvl="1">
              <a:spcBef>
                <a:spcPts val="2500"/>
              </a:spcBef>
              <a:defRPr b="1" sz="3400"/>
            </a:pPr>
            <a:r>
              <a:t>Is there a magic cutoff to decide if an alignment is significant?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implest algorithm: ungapped local alignment"/>
          <p:cNvSpPr txBox="1"/>
          <p:nvPr>
            <p:ph type="title" idx="4294967295"/>
          </p:nvPr>
        </p:nvSpPr>
        <p:spPr>
          <a:prstGeom prst="rect">
            <a:avLst/>
          </a:prstGeom>
        </p:spPr>
        <p:txBody>
          <a:bodyPr/>
          <a:lstStyle>
            <a:lvl1pPr defTabSz="569594">
              <a:defRPr sz="7728"/>
            </a:lvl1pPr>
          </a:lstStyle>
          <a:p>
            <a:pPr/>
            <a:r>
              <a:t>Simplest algorithm: ungapped local alignment</a:t>
            </a:r>
          </a:p>
        </p:txBody>
      </p:sp>
      <p:sp>
        <p:nvSpPr>
          <p:cNvPr id="202" name="Equation"/>
          <p:cNvSpPr txBox="1"/>
          <p:nvPr/>
        </p:nvSpPr>
        <p:spPr>
          <a:xfrm>
            <a:off x="1939802" y="2998754"/>
            <a:ext cx="2612251" cy="98507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8300" i="1">
                          <a:solidFill>
                            <a:srgbClr val="000000"/>
                          </a:solidFill>
                          <a:latin typeface="Cambria Math" panose="02040503050406030204" pitchFamily="18" charset="0"/>
                        </a:rPr>
                        <m:t>S</m:t>
                      </m:r>
                    </m:e>
                    <m:sub>
                      <m:r>
                        <a:rPr xmlns:a="http://schemas.openxmlformats.org/drawingml/2006/main" sz="8300" i="1">
                          <a:solidFill>
                            <a:srgbClr val="000000"/>
                          </a:solidFill>
                          <a:latin typeface="Cambria Math" panose="02040503050406030204" pitchFamily="18" charset="0"/>
                        </a:rPr>
                        <m:t>i</m:t>
                      </m:r>
                      <m:r>
                        <a:rPr xmlns:a="http://schemas.openxmlformats.org/drawingml/2006/main" sz="8300" i="1">
                          <a:solidFill>
                            <a:srgbClr val="000000"/>
                          </a:solidFill>
                          <a:latin typeface="Cambria Math" panose="02040503050406030204" pitchFamily="18" charset="0"/>
                        </a:rPr>
                        <m:t>i</m:t>
                      </m:r>
                    </m:sub>
                  </m:sSub>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1</m:t>
                  </m:r>
                </m:oMath>
              </m:oMathPara>
            </a14:m>
            <a:endParaRPr sz="8300"/>
          </a:p>
        </p:txBody>
      </p:sp>
      <p:sp>
        <p:nvSpPr>
          <p:cNvPr id="203" name="Equation"/>
          <p:cNvSpPr txBox="1"/>
          <p:nvPr/>
        </p:nvSpPr>
        <p:spPr>
          <a:xfrm>
            <a:off x="1741115" y="4680099"/>
            <a:ext cx="3009624" cy="95450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7000" i="1">
                          <a:solidFill>
                            <a:srgbClr val="000000"/>
                          </a:solidFill>
                          <a:latin typeface="Cambria Math" panose="02040503050406030204" pitchFamily="18" charset="0"/>
                        </a:rPr>
                        <m:t>S</m:t>
                      </m:r>
                    </m:e>
                    <m:sub>
                      <m:r>
                        <a:rPr xmlns:a="http://schemas.openxmlformats.org/drawingml/2006/main" sz="7000" i="1">
                          <a:solidFill>
                            <a:srgbClr val="000000"/>
                          </a:solidFill>
                          <a:latin typeface="Cambria Math" panose="02040503050406030204" pitchFamily="18" charset="0"/>
                        </a:rPr>
                        <m:t>i</m:t>
                      </m:r>
                      <m:r>
                        <a:rPr xmlns:a="http://schemas.openxmlformats.org/drawingml/2006/main" sz="7000" i="1">
                          <a:solidFill>
                            <a:srgbClr val="000000"/>
                          </a:solidFill>
                          <a:latin typeface="Cambria Math" panose="02040503050406030204" pitchFamily="18" charset="0"/>
                        </a:rPr>
                        <m:t>j</m:t>
                      </m:r>
                    </m:sub>
                  </m:sSub>
                  <m:r>
                    <a:rPr xmlns:a="http://schemas.openxmlformats.org/drawingml/2006/main" sz="7000" i="1">
                      <a:solidFill>
                        <a:srgbClr val="000000"/>
                      </a:solidFill>
                      <a:latin typeface="Cambria Math" panose="02040503050406030204" pitchFamily="18" charset="0"/>
                    </a:rPr>
                    <m:t>=</m:t>
                  </m:r>
                  <m:r>
                    <a:rPr xmlns:a="http://schemas.openxmlformats.org/drawingml/2006/main" sz="7000" i="1">
                      <a:solidFill>
                        <a:srgbClr val="000000"/>
                      </a:solidFill>
                      <a:latin typeface="Cambria Math" panose="02040503050406030204" pitchFamily="18" charset="0"/>
                    </a:rPr>
                    <m:t>-</m:t>
                  </m:r>
                  <m:r>
                    <a:rPr xmlns:a="http://schemas.openxmlformats.org/drawingml/2006/main" sz="7000" i="1">
                      <a:solidFill>
                        <a:srgbClr val="000000"/>
                      </a:solidFill>
                      <a:latin typeface="Cambria Math" panose="02040503050406030204" pitchFamily="18" charset="0"/>
                    </a:rPr>
                    <m:t>1</m:t>
                  </m:r>
                </m:oMath>
              </m:oMathPara>
            </a14:m>
            <a:endParaRPr sz="7000"/>
          </a:p>
        </p:txBody>
      </p:sp>
      <p:graphicFrame>
        <p:nvGraphicFramePr>
          <p:cNvPr id="204" name="Table"/>
          <p:cNvGraphicFramePr/>
          <p:nvPr/>
        </p:nvGraphicFramePr>
        <p:xfrm>
          <a:off x="7287867" y="3209234"/>
          <a:ext cx="14675887" cy="6202226"/>
        </p:xfrm>
        <a:graphic xmlns:a="http://schemas.openxmlformats.org/drawingml/2006/main">
          <a:graphicData uri="http://schemas.openxmlformats.org/drawingml/2006/table">
            <a:tbl>
              <a:tblPr firstCol="0" firstRow="0" lastCol="0" lastRow="0" bandCol="0" bandRow="1" rtl="0">
                <a:tableStyleId>{C7B018BB-80A7-4F77-B60F-C8B233D01FF8}</a:tableStyleId>
              </a:tblPr>
              <a:tblGrid>
                <a:gridCol w="1221932"/>
                <a:gridCol w="1221932"/>
                <a:gridCol w="1221932"/>
                <a:gridCol w="1221932"/>
                <a:gridCol w="1221932"/>
                <a:gridCol w="1221932"/>
                <a:gridCol w="1221932"/>
                <a:gridCol w="1221932"/>
                <a:gridCol w="1221932"/>
                <a:gridCol w="1221932"/>
                <a:gridCol w="1221932"/>
                <a:gridCol w="1221932"/>
              </a:tblGrid>
              <a:tr h="562684">
                <a:tc>
                  <a:txBody>
                    <a:bodyPr/>
                    <a:lstStyle/>
                    <a:p>
                      <a:pPr defTabSz="914400">
                        <a:defRPr sz="3200">
                          <a:sym typeface="Helvetica Neue"/>
                        </a:defRPr>
                      </a:pPr>
                    </a:p>
                  </a:txBody>
                  <a:tcPr marL="50800" marR="50800" marT="50800" marB="50800" anchor="ctr" anchorCtr="0" horzOverflow="overflow">
                    <a:lnL w="12700">
                      <a:solidFill>
                        <a:srgbClr val="606060"/>
                      </a:solidFill>
                      <a:miter lim="400000"/>
                    </a:lnL>
                    <a:lnT w="12700">
                      <a:solidFill>
                        <a:srgbClr val="606060"/>
                      </a:solidFill>
                      <a:miter lim="400000"/>
                    </a:lnT>
                  </a:tcPr>
                </a:tc>
                <a:tc>
                  <a:txBody>
                    <a:bodyPr/>
                    <a:lstStyle/>
                    <a:p>
                      <a:pPr defTabSz="914400">
                        <a:defRPr sz="1800"/>
                      </a:pPr>
                      <a:r>
                        <a:rPr sz="3200">
                          <a:sym typeface="Helvetica Neue"/>
                        </a:rPr>
                        <a:t>C</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C</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A</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A</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G</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G</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T</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C</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A</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G</a:t>
                      </a:r>
                    </a:p>
                  </a:txBody>
                  <a:tcPr marL="50800" marR="50800" marT="50800" marB="50800" anchor="ctr" anchorCtr="0" horzOverflow="overflow">
                    <a:lnT w="12700">
                      <a:solidFill>
                        <a:srgbClr val="606060"/>
                      </a:solidFill>
                      <a:miter lim="400000"/>
                    </a:lnT>
                  </a:tcPr>
                </a:tc>
                <a:tc>
                  <a:txBody>
                    <a:bodyPr/>
                    <a:lstStyle/>
                    <a:p>
                      <a:pPr defTabSz="914400">
                        <a:defRPr sz="1800"/>
                      </a:pPr>
                      <a:r>
                        <a:rPr sz="3200">
                          <a:sym typeface="Helvetica Neue"/>
                        </a:rPr>
                        <a:t>T</a:t>
                      </a:r>
                    </a:p>
                  </a:txBody>
                  <a:tcPr marL="50800" marR="50800" marT="50800" marB="50800" anchor="ctr" anchorCtr="0" horzOverflow="overflow">
                    <a:lnR w="12700">
                      <a:solidFill>
                        <a:srgbClr val="606060"/>
                      </a:solidFill>
                      <a:miter lim="400000"/>
                    </a:lnR>
                    <a:lnT w="12700">
                      <a:solidFill>
                        <a:srgbClr val="606060"/>
                      </a:solidFill>
                      <a:miter lim="400000"/>
                    </a:lnT>
                  </a:tcPr>
                </a:tc>
              </a:tr>
              <a:tr h="562684">
                <a:tc>
                  <a:txBody>
                    <a:bodyPr/>
                    <a:lstStyle/>
                    <a:p>
                      <a:pPr defTabSz="914400">
                        <a:defRPr sz="1800"/>
                      </a:pPr>
                      <a:r>
                        <a:rPr sz="3200">
                          <a:sym typeface="Helvetica Neue"/>
                        </a:rPr>
                        <a:t>A</a:t>
                      </a:r>
                    </a:p>
                  </a:txBody>
                  <a:tcPr marL="50800" marR="50800" marT="50800" marB="50800" anchor="ctr" anchorCtr="0" horzOverflow="overflow">
                    <a:lnL w="12700">
                      <a:solidFill>
                        <a:srgbClr val="606060"/>
                      </a:solidFill>
                      <a:miter lim="400000"/>
                    </a:lnL>
                  </a:tcPr>
                </a:tc>
                <a:tc>
                  <a:txBody>
                    <a:bodyPr/>
                    <a:lstStyle/>
                    <a:p>
                      <a:pPr defTabSz="914400">
                        <a:defRPr sz="1800"/>
                      </a:pPr>
                      <a:r>
                        <a:rPr sz="3200">
                          <a:solidFill>
                            <a:srgbClr val="FFFFFF"/>
                          </a:solidFill>
                          <a:sym typeface="Helvetica Neue"/>
                        </a:rPr>
                        <a:t>X
</a:t>
                      </a:r>
                    </a:p>
                  </a:txBody>
                  <a:tcPr marL="50800" marR="50800" marT="50800" marB="50800" anchor="ctr" anchorCtr="0" horzOverflow="overflow">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C</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ym typeface="Helvetica Neue"/>
                        </a:rPr>
                        <a:t>*</a:t>
                      </a:r>
                    </a:p>
                  </a:txBody>
                  <a:tcPr marL="50800" marR="50800" marT="50800" marB="50800" anchor="ctr" anchorCtr="0" horzOverflow="overflow">
                    <a:solidFill>
                      <a:schemeClr val="accent3"/>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C</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olidFill>
                            <a:srgbClr val="FFFFFF"/>
                          </a:solidFill>
                          <a:sym typeface="Helvetica Neue"/>
                        </a:rPr>
                        <a:t>X</a:t>
                      </a:r>
                    </a:p>
                  </a:txBody>
                  <a:tcPr marL="50800" marR="50800" marT="50800" marB="50800" anchor="ctr" anchorCtr="0" horzOverflow="overflow">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G</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olidFill>
                            <a:srgbClr val="FFFFFF"/>
                          </a:solidFill>
                          <a:sym typeface="Helvetica Neue"/>
                        </a:rPr>
                        <a:t>X</a:t>
                      </a:r>
                    </a:p>
                  </a:txBody>
                  <a:tcPr marL="50800" marR="50800" marT="50800" marB="50800" anchor="ctr" anchorCtr="0" horzOverflow="overflow">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G</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ym typeface="Helvetica Neue"/>
                        </a:rPr>
                        <a:t>*</a:t>
                      </a:r>
                    </a:p>
                  </a:txBody>
                  <a:tcPr marL="50800" marR="50800" marT="50800" marB="50800" anchor="ctr" anchorCtr="0" horzOverflow="overflow">
                    <a:solidFill>
                      <a:schemeClr val="accent3"/>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G</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ym typeface="Helvetica Neue"/>
                        </a:rPr>
                        <a:t>*</a:t>
                      </a:r>
                    </a:p>
                  </a:txBody>
                  <a:tcPr marL="50800" marR="50800" marT="50800" marB="50800" anchor="ctr" anchorCtr="0" horzOverflow="overflow">
                    <a:solidFill>
                      <a:schemeClr val="accent3"/>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T</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ym typeface="Helvetica Neue"/>
                        </a:rPr>
                        <a:t>*</a:t>
                      </a:r>
                    </a:p>
                  </a:txBody>
                  <a:tcPr marL="50800" marR="50800" marT="50800" marB="50800" anchor="ctr" anchorCtr="0" horzOverflow="overflow">
                    <a:solidFill>
                      <a:schemeClr val="accent3"/>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T</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olidFill>
                            <a:srgbClr val="FFFFFF"/>
                          </a:solidFill>
                          <a:sym typeface="Helvetica Neue"/>
                        </a:rPr>
                        <a:t>X</a:t>
                      </a:r>
                    </a:p>
                  </a:txBody>
                  <a:tcPr marL="50800" marR="50800" marT="50800" marB="50800" anchor="ctr" anchorCtr="0" horzOverflow="overflow">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T</a:t>
                      </a:r>
                    </a:p>
                  </a:txBody>
                  <a:tcPr marL="50800" marR="50800" marT="50800" marB="50800" anchor="ctr" anchorCtr="0" horzOverflow="overflow">
                    <a:lnL w="12700">
                      <a:solidFill>
                        <a:srgbClr val="606060"/>
                      </a:solidFill>
                      <a:miter lim="400000"/>
                    </a:ln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1800"/>
                      </a:pPr>
                      <a:r>
                        <a:rPr sz="3200">
                          <a:solidFill>
                            <a:srgbClr val="FFFFFF"/>
                          </a:solidFill>
                          <a:sym typeface="Helvetica Neue"/>
                        </a:rPr>
                        <a:t>X</a:t>
                      </a:r>
                    </a:p>
                  </a:txBody>
                  <a:tcPr marL="50800" marR="50800" marT="50800" marB="50800" anchor="ctr" anchorCtr="0" horzOverflow="overflow">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tcPr>
                </a:tc>
              </a:tr>
              <a:tr h="562684">
                <a:tc>
                  <a:txBody>
                    <a:bodyPr/>
                    <a:lstStyle/>
                    <a:p>
                      <a:pPr defTabSz="914400">
                        <a:defRPr sz="1800"/>
                      </a:pPr>
                      <a:r>
                        <a:rPr sz="3200">
                          <a:sym typeface="Helvetica Neue"/>
                        </a:rPr>
                        <a:t>T</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3200">
                          <a:sym typeface="Helvetica Neue"/>
                        </a:defRPr>
                      </a:pPr>
                    </a:p>
                  </a:txBody>
                  <a:tcPr marL="50800" marR="50800" marT="50800" marB="50800" anchor="ctr" anchorCtr="0" horzOverflow="overflow">
                    <a:lnB w="12700">
                      <a:solidFill>
                        <a:srgbClr val="606060"/>
                      </a:solidFill>
                      <a:miter lim="400000"/>
                    </a:lnB>
                  </a:tcPr>
                </a:tc>
                <a:tc>
                  <a:txBody>
                    <a:bodyPr/>
                    <a:lstStyle/>
                    <a:p>
                      <a:pPr defTabSz="914400">
                        <a:defRPr sz="1800"/>
                      </a:pPr>
                      <a:r>
                        <a:rPr sz="3200">
                          <a:solidFill>
                            <a:srgbClr val="FFFFFF"/>
                          </a:solidFill>
                          <a:sym typeface="Helvetica Neue"/>
                        </a:rPr>
                        <a:t>X</a:t>
                      </a:r>
                    </a:p>
                  </a:txBody>
                  <a:tcPr marL="50800" marR="50800" marT="50800" marB="50800" anchor="ctr" anchorCtr="0" horzOverflow="overflow">
                    <a:lnB w="12700">
                      <a:solidFill>
                        <a:srgbClr val="606060"/>
                      </a:solidFill>
                      <a:miter lim="400000"/>
                    </a:lnB>
                    <a:solidFill>
                      <a:schemeClr val="accent5">
                        <a:hueOff val="-82419"/>
                        <a:satOff val="-9513"/>
                        <a:lumOff val="-16343"/>
                      </a:schemeClr>
                    </a:solidFill>
                  </a:tcPr>
                </a:tc>
                <a:tc>
                  <a:txBody>
                    <a:bodyPr/>
                    <a:lstStyle/>
                    <a:p>
                      <a:pPr defTabSz="914400">
                        <a:defRPr sz="3200">
                          <a:sym typeface="Helvetica Neue"/>
                        </a:defRPr>
                      </a:pP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
        <p:nvSpPr>
          <p:cNvPr id="205" name="How do you “walk&quot; through the rows and columns?"/>
          <p:cNvSpPr txBox="1"/>
          <p:nvPr/>
        </p:nvSpPr>
        <p:spPr>
          <a:xfrm>
            <a:off x="1689100" y="10183191"/>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20065">
              <a:defRPr b="0" sz="7056">
                <a:latin typeface="+mn-lt"/>
                <a:ea typeface="+mn-ea"/>
                <a:cs typeface="+mn-cs"/>
                <a:sym typeface="Helvetica Neue Medium"/>
              </a:defRPr>
            </a:lvl1pPr>
          </a:lstStyle>
          <a:p>
            <a:pPr/>
            <a:r>
              <a:t>How do you “walk" through the rows and columns?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Dynamic Programming: Recursion"/>
          <p:cNvSpPr txBox="1"/>
          <p:nvPr>
            <p:ph type="title" idx="4294967295"/>
          </p:nvPr>
        </p:nvSpPr>
        <p:spPr>
          <a:prstGeom prst="rect">
            <a:avLst/>
          </a:prstGeom>
        </p:spPr>
        <p:txBody>
          <a:bodyPr/>
          <a:lstStyle>
            <a:lvl1pPr defTabSz="767715">
              <a:defRPr sz="10416"/>
            </a:lvl1pPr>
          </a:lstStyle>
          <a:p>
            <a:pPr/>
            <a:r>
              <a:t>Dynamic Programming: Recursion</a:t>
            </a:r>
          </a:p>
        </p:txBody>
      </p:sp>
      <p:sp>
        <p:nvSpPr>
          <p:cNvPr id="208" name="Equation"/>
          <p:cNvSpPr txBox="1"/>
          <p:nvPr/>
        </p:nvSpPr>
        <p:spPr>
          <a:xfrm>
            <a:off x="1227098" y="5194519"/>
            <a:ext cx="11066737" cy="39630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j</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m:t>
                  </m:r>
                  <m:r>
                    <a:rPr xmlns:a="http://schemas.openxmlformats.org/drawingml/2006/main" sz="5500" i="1">
                      <a:solidFill>
                        <a:srgbClr val="000000"/>
                      </a:solidFill>
                      <a:latin typeface="Cambria Math" panose="02040503050406030204" pitchFamily="18" charset="0"/>
                    </a:rPr>
                    <m:t>a</m:t>
                  </m:r>
                  <m:r>
                    <a:rPr xmlns:a="http://schemas.openxmlformats.org/drawingml/2006/main" sz="5500" i="1">
                      <a:solidFill>
                        <a:srgbClr val="000000"/>
                      </a:solidFill>
                      <a:latin typeface="Cambria Math" panose="02040503050406030204" pitchFamily="18" charset="0"/>
                    </a:rPr>
                    <m:t>x</m:t>
                  </m:r>
                  <m:r>
                    <a:rPr xmlns:a="http://schemas.openxmlformats.org/drawingml/2006/main" sz="5500" i="1">
                      <a:solidFill>
                        <a:srgbClr val="000000"/>
                      </a:solidFill>
                      <a:latin typeface="Cambria Math" panose="02040503050406030204" pitchFamily="18" charset="0"/>
                    </a:rPr>
                    <m:t>{</m:t>
                  </m:r>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j</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s</m:t>
                      </m:r>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x</m:t>
                          </m:r>
                        </m:e>
                        <m:sub>
                          <m:argPr>
                            <m:scrLvl m:val="0"/>
                          </m:argPr>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y</m:t>
                          </m:r>
                        </m:e>
                        <m:sub>
                          <m:argPr>
                            <m:scrLvl m:val="0"/>
                          </m:argPr>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e>
                    <m:e>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j</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d</m:t>
                      </m:r>
                      <m:r>
                        <a:rPr xmlns:a="http://schemas.openxmlformats.org/drawingml/2006/main" sz="5500" i="1">
                          <a:solidFill>
                            <a:srgbClr val="000000"/>
                          </a:solidFill>
                          <a:latin typeface="Cambria Math" panose="02040503050406030204" pitchFamily="18" charset="0"/>
                        </a:rPr>
                        <m:t>,</m:t>
                      </m:r>
                    </m:e>
                    <m:e>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j</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d</m:t>
                      </m:r>
                      <m:r>
                        <a:rPr xmlns:a="http://schemas.openxmlformats.org/drawingml/2006/main" sz="5500" i="1">
                          <a:solidFill>
                            <a:srgbClr val="000000"/>
                          </a:solidFill>
                          <a:latin typeface="Cambria Math" panose="02040503050406030204" pitchFamily="18" charset="0"/>
                        </a:rPr>
                        <m:t>.</m:t>
                      </m:r>
                    </m:e>
                  </m:eqArr>
                </m:oMath>
              </m:oMathPara>
            </a14:m>
            <a:endParaRPr sz="5500"/>
          </a:p>
        </p:txBody>
      </p:sp>
      <p:pic>
        <p:nvPicPr>
          <p:cNvPr id="209" name="Image" descr="Image"/>
          <p:cNvPicPr>
            <a:picLocks noChangeAspect="1"/>
          </p:cNvPicPr>
          <p:nvPr/>
        </p:nvPicPr>
        <p:blipFill>
          <a:blip r:embed="rId2">
            <a:extLst/>
          </a:blip>
          <a:stretch>
            <a:fillRect/>
          </a:stretch>
        </p:blipFill>
        <p:spPr>
          <a:xfrm>
            <a:off x="13219605" y="3436699"/>
            <a:ext cx="9082960" cy="684260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ynamic Programming: Recursion"/>
          <p:cNvSpPr txBox="1"/>
          <p:nvPr>
            <p:ph type="title" idx="4294967295"/>
          </p:nvPr>
        </p:nvSpPr>
        <p:spPr>
          <a:prstGeom prst="rect">
            <a:avLst/>
          </a:prstGeom>
        </p:spPr>
        <p:txBody>
          <a:bodyPr/>
          <a:lstStyle>
            <a:lvl1pPr defTabSz="767715">
              <a:defRPr sz="10416"/>
            </a:lvl1pPr>
          </a:lstStyle>
          <a:p>
            <a:pPr/>
            <a:r>
              <a:t>Dynamic Programming: Recursion</a:t>
            </a:r>
          </a:p>
        </p:txBody>
      </p:sp>
      <p:pic>
        <p:nvPicPr>
          <p:cNvPr id="212" name="Image" descr="Image"/>
          <p:cNvPicPr>
            <a:picLocks noChangeAspect="1"/>
          </p:cNvPicPr>
          <p:nvPr/>
        </p:nvPicPr>
        <p:blipFill>
          <a:blip r:embed="rId2">
            <a:extLst/>
          </a:blip>
          <a:stretch>
            <a:fillRect/>
          </a:stretch>
        </p:blipFill>
        <p:spPr>
          <a:xfrm>
            <a:off x="5507709" y="2906411"/>
            <a:ext cx="13368582" cy="7903178"/>
          </a:xfrm>
          <a:prstGeom prst="rect">
            <a:avLst/>
          </a:prstGeom>
          <a:ln w="12700">
            <a:miter lim="400000"/>
          </a:ln>
        </p:spPr>
      </p:pic>
      <p:pic>
        <p:nvPicPr>
          <p:cNvPr id="213" name="Image" descr="Image"/>
          <p:cNvPicPr>
            <a:picLocks noChangeAspect="1"/>
          </p:cNvPicPr>
          <p:nvPr/>
        </p:nvPicPr>
        <p:blipFill>
          <a:blip r:embed="rId3">
            <a:extLst/>
          </a:blip>
          <a:stretch>
            <a:fillRect/>
          </a:stretch>
        </p:blipFill>
        <p:spPr>
          <a:xfrm>
            <a:off x="1930282" y="11528525"/>
            <a:ext cx="19775516" cy="143683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etermine significant"/>
          <p:cNvSpPr txBox="1"/>
          <p:nvPr>
            <p:ph type="title" idx="4294967295"/>
          </p:nvPr>
        </p:nvSpPr>
        <p:spPr>
          <a:prstGeom prst="rect">
            <a:avLst/>
          </a:prstGeom>
        </p:spPr>
        <p:txBody>
          <a:bodyPr/>
          <a:lstStyle/>
          <a:p>
            <a:pPr/>
            <a:r>
              <a:t>Determine significant</a:t>
            </a:r>
          </a:p>
        </p:txBody>
      </p:sp>
      <p:sp>
        <p:nvSpPr>
          <p:cNvPr id="216" name="Identify the high scoring segments whose score S exceeds a cutoff x using a local alignment algorithm"/>
          <p:cNvSpPr txBox="1"/>
          <p:nvPr/>
        </p:nvSpPr>
        <p:spPr>
          <a:xfrm>
            <a:off x="1988953" y="3650200"/>
            <a:ext cx="21006894" cy="1620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Identify the high scoring segments whose score </a:t>
            </a:r>
            <a:r>
              <a:rPr b="1"/>
              <a:t>S </a:t>
            </a:r>
            <a:r>
              <a:t>exceeds a cutoff </a:t>
            </a:r>
            <a:r>
              <a:rPr b="1"/>
              <a:t>x </a:t>
            </a:r>
            <a:r>
              <a:t>using a local alignment algorithm</a:t>
            </a:r>
          </a:p>
        </p:txBody>
      </p:sp>
      <p:sp>
        <p:nvSpPr>
          <p:cNvPr id="217" name="Equation"/>
          <p:cNvSpPr txBox="1"/>
          <p:nvPr/>
        </p:nvSpPr>
        <p:spPr>
          <a:xfrm>
            <a:off x="5265452" y="6287279"/>
            <a:ext cx="13853096" cy="114144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8500" i="1">
                      <a:solidFill>
                        <a:srgbClr val="000000"/>
                      </a:solidFill>
                      <a:latin typeface="Cambria Math" panose="02040503050406030204" pitchFamily="18" charset="0"/>
                    </a:rPr>
                    <m:t>P</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S</m:t>
                  </m:r>
                  <m:r>
                    <a:rPr xmlns:a="http://schemas.openxmlformats.org/drawingml/2006/main" sz="8500" i="1">
                      <a:solidFill>
                        <a:srgbClr val="000000"/>
                      </a:solidFill>
                      <a:latin typeface="Cambria Math" panose="02040503050406030204" pitchFamily="18" charset="0"/>
                    </a:rPr>
                    <m:t>&gt;</m:t>
                  </m:r>
                  <m:r>
                    <a:rPr xmlns:a="http://schemas.openxmlformats.org/drawingml/2006/main" sz="8500" i="1">
                      <a:solidFill>
                        <a:srgbClr val="000000"/>
                      </a:solidFill>
                      <a:latin typeface="Cambria Math" panose="02040503050406030204" pitchFamily="18" charset="0"/>
                    </a:rPr>
                    <m:t>x</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1</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e</m:t>
                  </m:r>
                  <m:r>
                    <a:rPr xmlns:a="http://schemas.openxmlformats.org/drawingml/2006/main" sz="8500" i="1">
                      <a:solidFill>
                        <a:srgbClr val="000000"/>
                      </a:solidFill>
                      <a:latin typeface="Cambria Math" panose="02040503050406030204" pitchFamily="18" charset="0"/>
                    </a:rPr>
                    <m:t>x</m:t>
                  </m:r>
                  <m:r>
                    <a:rPr xmlns:a="http://schemas.openxmlformats.org/drawingml/2006/main" sz="8500" i="1">
                      <a:solidFill>
                        <a:srgbClr val="000000"/>
                      </a:solidFill>
                      <a:latin typeface="Cambria Math" panose="02040503050406030204" pitchFamily="18" charset="0"/>
                    </a:rPr>
                    <m:t>p</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K</m:t>
                  </m:r>
                  <m:r>
                    <a:rPr xmlns:a="http://schemas.openxmlformats.org/drawingml/2006/main" sz="8500" i="1">
                      <a:solidFill>
                        <a:srgbClr val="000000"/>
                      </a:solidFill>
                      <a:latin typeface="Cambria Math" panose="02040503050406030204" pitchFamily="18" charset="0"/>
                    </a:rPr>
                    <m:t>M</m:t>
                  </m:r>
                  <m:r>
                    <a:rPr xmlns:a="http://schemas.openxmlformats.org/drawingml/2006/main" sz="8500" i="1">
                      <a:solidFill>
                        <a:srgbClr val="000000"/>
                      </a:solidFill>
                      <a:latin typeface="Cambria Math" panose="02040503050406030204" pitchFamily="18" charset="0"/>
                    </a:rPr>
                    <m:t>N</m:t>
                  </m:r>
                  <m:sSup>
                    <m:e>
                      <m:r>
                        <a:rPr xmlns:a="http://schemas.openxmlformats.org/drawingml/2006/main" sz="8500" i="1">
                          <a:solidFill>
                            <a:srgbClr val="000000"/>
                          </a:solidFill>
                          <a:latin typeface="Cambria Math" panose="02040503050406030204" pitchFamily="18" charset="0"/>
                        </a:rPr>
                        <m:t>e</m:t>
                      </m:r>
                    </m:e>
                    <m:sup>
                      <m:r>
                        <a:rPr xmlns:a="http://schemas.openxmlformats.org/drawingml/2006/main" sz="8500" i="1">
                          <a:solidFill>
                            <a:srgbClr val="000000"/>
                          </a:solidFill>
                          <a:latin typeface="Cambria Math" panose="02040503050406030204" pitchFamily="18" charset="0"/>
                        </a:rPr>
                        <m:t>-</m:t>
                      </m:r>
                      <m:r>
                        <a:rPr xmlns:a="http://schemas.openxmlformats.org/drawingml/2006/main" sz="8500" i="1">
                          <a:solidFill>
                            <a:srgbClr val="000000"/>
                          </a:solidFill>
                          <a:latin typeface="Cambria Math" panose="02040503050406030204" pitchFamily="18" charset="0"/>
                        </a:rPr>
                        <m:t>λ</m:t>
                      </m:r>
                      <m:r>
                        <a:rPr xmlns:a="http://schemas.openxmlformats.org/drawingml/2006/main" sz="8500" i="1">
                          <a:solidFill>
                            <a:srgbClr val="000000"/>
                          </a:solidFill>
                          <a:latin typeface="Cambria Math" panose="02040503050406030204" pitchFamily="18" charset="0"/>
                        </a:rPr>
                        <m:t>x</m:t>
                      </m:r>
                    </m:sup>
                  </m:sSup>
                  <m:r>
                    <a:rPr xmlns:a="http://schemas.openxmlformats.org/drawingml/2006/main" sz="8500" i="1">
                      <a:solidFill>
                        <a:srgbClr val="000000"/>
                      </a:solidFill>
                      <a:latin typeface="Cambria Math" panose="02040503050406030204" pitchFamily="18" charset="0"/>
                    </a:rPr>
                    <m:t>]</m:t>
                  </m:r>
                </m:oMath>
              </m:oMathPara>
            </a14:m>
            <a:endParaRPr sz="8500"/>
          </a:p>
        </p:txBody>
      </p:sp>
      <p:sp>
        <p:nvSpPr>
          <p:cNvPr id="218" name="M and N are the length of the sequence and the database"/>
          <p:cNvSpPr txBox="1"/>
          <p:nvPr/>
        </p:nvSpPr>
        <p:spPr>
          <a:xfrm>
            <a:off x="1688553" y="8445279"/>
            <a:ext cx="21006894" cy="8578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rPr b="1"/>
              <a:t>M</a:t>
            </a:r>
            <a:r>
              <a:t> and </a:t>
            </a:r>
            <a:r>
              <a:rPr b="1"/>
              <a:t>N</a:t>
            </a:r>
            <a:r>
              <a:t> are the length of the sequence and the database</a:t>
            </a:r>
          </a:p>
        </p:txBody>
      </p:sp>
      <p:sp>
        <p:nvSpPr>
          <p:cNvPr id="219" name="K and   are positive parameters that depend on the scoring matrix and the composition of sequences being compared"/>
          <p:cNvSpPr txBox="1"/>
          <p:nvPr/>
        </p:nvSpPr>
        <p:spPr>
          <a:xfrm>
            <a:off x="1688553" y="9651290"/>
            <a:ext cx="21006894" cy="17785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000"/>
            </a:pPr>
            <a:r>
              <a:t>K </a:t>
            </a:r>
            <a:r>
              <a:rPr b="0"/>
              <a:t>and </a:t>
            </a:r>
            <a14:m>
              <m:oMath>
                <m:r>
                  <a:rPr xmlns:a="http://schemas.openxmlformats.org/drawingml/2006/main" sz="6200" i="1">
                    <a:solidFill>
                      <a:srgbClr val="000000"/>
                    </a:solidFill>
                    <a:latin typeface="Cambria Math" panose="02040503050406030204" pitchFamily="18" charset="0"/>
                  </a:rPr>
                  <m:t>λ</m:t>
                </m:r>
              </m:oMath>
            </a14:m>
            <a:r>
              <a:t> </a:t>
            </a:r>
            <a:r>
              <a:rPr b="0"/>
              <a:t>are positive parameters that depend on the scoring matrix and the composition of sequences being compared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extLst/>
          </a:blip>
          <a:stretch>
            <a:fillRect/>
          </a:stretch>
        </p:blipFill>
        <p:spPr>
          <a:xfrm>
            <a:off x="5508433" y="520629"/>
            <a:ext cx="11497127" cy="10554231"/>
          </a:xfrm>
          <a:prstGeom prst="rect">
            <a:avLst/>
          </a:prstGeom>
          <a:ln w="12700">
            <a:miter lim="400000"/>
          </a:ln>
        </p:spPr>
      </p:pic>
      <p:sp>
        <p:nvSpPr>
          <p:cNvPr id="222" name="In order to find the segment with highest score, the expected value should be negative (reason we have a score matrix with negative values), but some positive are allowed."/>
          <p:cNvSpPr txBox="1"/>
          <p:nvPr/>
        </p:nvSpPr>
        <p:spPr>
          <a:xfrm>
            <a:off x="753549" y="11011687"/>
            <a:ext cx="21006894" cy="2369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In order to find the segment with highest score, the expected value should be negative (reason we have a score matrix with negative values), but some positive are allowed.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How the subject size N affects P(S&gt;x)?"/>
          <p:cNvSpPr txBox="1"/>
          <p:nvPr>
            <p:ph type="title" idx="4294967295"/>
          </p:nvPr>
        </p:nvSpPr>
        <p:spPr>
          <a:prstGeom prst="rect">
            <a:avLst/>
          </a:prstGeom>
        </p:spPr>
        <p:txBody>
          <a:bodyPr/>
          <a:lstStyle/>
          <a:p>
            <a:pPr defTabSz="676909">
              <a:defRPr sz="9184"/>
            </a:pPr>
            <a:r>
              <a:t>How the subject size </a:t>
            </a:r>
            <a:r>
              <a:rPr b="1">
                <a:latin typeface="Helvetica Neue"/>
                <a:ea typeface="Helvetica Neue"/>
                <a:cs typeface="Helvetica Neue"/>
                <a:sym typeface="Helvetica Neue"/>
              </a:rPr>
              <a:t>N</a:t>
            </a:r>
            <a:r>
              <a:t> affects P(S&gt;x)?</a:t>
            </a:r>
          </a:p>
        </p:txBody>
      </p:sp>
      <p:sp>
        <p:nvSpPr>
          <p:cNvPr id="225" name="K = 10…"/>
          <p:cNvSpPr txBox="1"/>
          <p:nvPr/>
        </p:nvSpPr>
        <p:spPr>
          <a:xfrm>
            <a:off x="1779551" y="2908122"/>
            <a:ext cx="3445511" cy="3181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pPr>
            <a:r>
              <a:t>K = 10</a:t>
            </a:r>
          </a:p>
          <a:p>
            <a:pPr algn="l">
              <a:defRPr sz="5000"/>
            </a:pPr>
            <a:r>
              <a:t>M = 100</a:t>
            </a:r>
          </a:p>
          <a:p>
            <a:pPr algn="l">
              <a:defRPr sz="5000"/>
            </a:pPr>
            <a:r>
              <a:t>N = 1,000</a:t>
            </a:r>
          </a:p>
          <a:p>
            <a:pPr algn="l">
              <a:defRPr sz="5000"/>
            </a:pPr>
            <a:r>
              <a:t>lambda = 2</a:t>
            </a:r>
          </a:p>
        </p:txBody>
      </p:sp>
      <p:sp>
        <p:nvSpPr>
          <p:cNvPr id="226" name="Equation"/>
          <p:cNvSpPr txBox="1"/>
          <p:nvPr/>
        </p:nvSpPr>
        <p:spPr>
          <a:xfrm>
            <a:off x="8494868" y="5155624"/>
            <a:ext cx="8455650" cy="70388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6400" i="1">
                      <a:solidFill>
                        <a:srgbClr val="000000"/>
                      </a:solidFill>
                      <a:latin typeface="Cambria Math" panose="02040503050406030204" pitchFamily="18" charset="0"/>
                    </a:rPr>
                    <m:t>P</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S</m:t>
                  </m:r>
                  <m:r>
                    <a:rPr xmlns:a="http://schemas.openxmlformats.org/drawingml/2006/main" sz="6400" i="1">
                      <a:solidFill>
                        <a:srgbClr val="000000"/>
                      </a:solidFill>
                      <a:latin typeface="Cambria Math" panose="02040503050406030204" pitchFamily="18" charset="0"/>
                    </a:rPr>
                    <m:t>&gt;</m:t>
                  </m:r>
                  <m:r>
                    <a:rPr xmlns:a="http://schemas.openxmlformats.org/drawingml/2006/main" sz="6400" i="1">
                      <a:solidFill>
                        <a:srgbClr val="000000"/>
                      </a:solidFill>
                      <a:latin typeface="Cambria Math" panose="02040503050406030204" pitchFamily="18" charset="0"/>
                    </a:rPr>
                    <m:t>10</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0.002059031</m:t>
                  </m:r>
                </m:oMath>
              </m:oMathPara>
            </a14:m>
            <a:endParaRPr sz="6400"/>
          </a:p>
        </p:txBody>
      </p:sp>
      <p:sp>
        <p:nvSpPr>
          <p:cNvPr id="227" name="K = 10…"/>
          <p:cNvSpPr txBox="1"/>
          <p:nvPr/>
        </p:nvSpPr>
        <p:spPr>
          <a:xfrm>
            <a:off x="1779551" y="7461348"/>
            <a:ext cx="4143376" cy="3181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pPr>
            <a:r>
              <a:t>K = 10</a:t>
            </a:r>
          </a:p>
          <a:p>
            <a:pPr algn="l">
              <a:defRPr sz="5000"/>
            </a:pPr>
            <a:r>
              <a:t>M = 100</a:t>
            </a:r>
          </a:p>
          <a:p>
            <a:pPr algn="l">
              <a:defRPr sz="5000"/>
            </a:pPr>
            <a:r>
              <a:t>N = 1,000,000</a:t>
            </a:r>
          </a:p>
          <a:p>
            <a:pPr algn="l">
              <a:defRPr sz="5000"/>
            </a:pPr>
            <a:r>
              <a:t>lambda = 2</a:t>
            </a:r>
          </a:p>
        </p:txBody>
      </p:sp>
      <p:sp>
        <p:nvSpPr>
          <p:cNvPr id="228" name="Equation"/>
          <p:cNvSpPr txBox="1"/>
          <p:nvPr/>
        </p:nvSpPr>
        <p:spPr>
          <a:xfrm>
            <a:off x="9089432" y="9708850"/>
            <a:ext cx="7266523" cy="70063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6400" i="1">
                      <a:solidFill>
                        <a:srgbClr val="000000"/>
                      </a:solidFill>
                      <a:latin typeface="Cambria Math" panose="02040503050406030204" pitchFamily="18" charset="0"/>
                    </a:rPr>
                    <m:t>P</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S</m:t>
                  </m:r>
                  <m:r>
                    <a:rPr xmlns:a="http://schemas.openxmlformats.org/drawingml/2006/main" sz="6400" i="1">
                      <a:solidFill>
                        <a:srgbClr val="000000"/>
                      </a:solidFill>
                      <a:latin typeface="Cambria Math" panose="02040503050406030204" pitchFamily="18" charset="0"/>
                    </a:rPr>
                    <m:t>&gt;</m:t>
                  </m:r>
                  <m:r>
                    <a:rPr xmlns:a="http://schemas.openxmlformats.org/drawingml/2006/main" sz="6400" i="1">
                      <a:solidFill>
                        <a:srgbClr val="000000"/>
                      </a:solidFill>
                      <a:latin typeface="Cambria Math" panose="02040503050406030204" pitchFamily="18" charset="0"/>
                    </a:rPr>
                    <m:t>10</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m:t>
                  </m:r>
                  <m:r>
                    <a:rPr xmlns:a="http://schemas.openxmlformats.org/drawingml/2006/main" sz="6400" i="1">
                      <a:solidFill>
                        <a:srgbClr val="000000"/>
                      </a:solidFill>
                      <a:latin typeface="Cambria Math" panose="02040503050406030204" pitchFamily="18" charset="0"/>
                    </a:rPr>
                    <m:t>0.872693</m:t>
                  </m:r>
                </m:oMath>
              </m:oMathPara>
            </a14:m>
            <a:endParaRPr sz="64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Screen Shot 2022-01-27 at 8.40.10 AM.png" descr="Screen Shot 2022-01-27 at 8.40.10 AM.png"/>
          <p:cNvPicPr>
            <a:picLocks noChangeAspect="1"/>
          </p:cNvPicPr>
          <p:nvPr/>
        </p:nvPicPr>
        <p:blipFill>
          <a:blip r:embed="rId2">
            <a:extLst/>
          </a:blip>
          <a:stretch>
            <a:fillRect/>
          </a:stretch>
        </p:blipFill>
        <p:spPr>
          <a:xfrm>
            <a:off x="995535" y="602076"/>
            <a:ext cx="14120008" cy="12511848"/>
          </a:xfrm>
          <a:prstGeom prst="rect">
            <a:avLst/>
          </a:prstGeom>
          <a:ln w="12700">
            <a:miter lim="400000"/>
          </a:ln>
        </p:spPr>
      </p:pic>
      <p:sp>
        <p:nvSpPr>
          <p:cNvPr id="231" name="Arrow"/>
          <p:cNvSpPr/>
          <p:nvPr/>
        </p:nvSpPr>
        <p:spPr>
          <a:xfrm rot="10800000">
            <a:off x="9803636" y="65281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2" name="Database size"/>
          <p:cNvSpPr txBox="1"/>
          <p:nvPr/>
        </p:nvSpPr>
        <p:spPr>
          <a:xfrm>
            <a:off x="10857928" y="6577775"/>
            <a:ext cx="2668144"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Database size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Screen Shot 2022-01-27 at 8.42.19 AM.png" descr="Screen Shot 2022-01-27 at 8.42.19 AM.png"/>
          <p:cNvPicPr>
            <a:picLocks noChangeAspect="1"/>
          </p:cNvPicPr>
          <p:nvPr/>
        </p:nvPicPr>
        <p:blipFill>
          <a:blip r:embed="rId2">
            <a:extLst/>
          </a:blip>
          <a:stretch>
            <a:fillRect/>
          </a:stretch>
        </p:blipFill>
        <p:spPr>
          <a:xfrm>
            <a:off x="794742" y="910449"/>
            <a:ext cx="12880088" cy="8973128"/>
          </a:xfrm>
          <a:prstGeom prst="rect">
            <a:avLst/>
          </a:prstGeom>
          <a:ln w="12700">
            <a:miter lim="400000"/>
          </a:ln>
        </p:spPr>
      </p:pic>
      <p:sp>
        <p:nvSpPr>
          <p:cNvPr id="235" name="Arrow"/>
          <p:cNvSpPr/>
          <p:nvPr/>
        </p:nvSpPr>
        <p:spPr>
          <a:xfrm rot="10800000">
            <a:off x="5358636" y="14481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Screen Shot 2022-01-27 at 7.52.46 AM.png" descr="Screen Shot 2022-01-27 at 7.52.46 AM.png"/>
          <p:cNvPicPr>
            <a:picLocks noChangeAspect="1"/>
          </p:cNvPicPr>
          <p:nvPr/>
        </p:nvPicPr>
        <p:blipFill>
          <a:blip r:embed="rId2">
            <a:extLst/>
          </a:blip>
          <a:stretch>
            <a:fillRect/>
          </a:stretch>
        </p:blipFill>
        <p:spPr>
          <a:xfrm>
            <a:off x="13679557" y="708750"/>
            <a:ext cx="10048302" cy="12298500"/>
          </a:xfrm>
          <a:prstGeom prst="rect">
            <a:avLst/>
          </a:prstGeom>
          <a:ln w="12700">
            <a:miter lim="400000"/>
          </a:ln>
        </p:spPr>
      </p:pic>
      <p:pic>
        <p:nvPicPr>
          <p:cNvPr id="238" name="Screen Shot 2022-01-27 at 8.42.19 AM.png" descr="Screen Shot 2022-01-27 at 8.42.19 AM.png"/>
          <p:cNvPicPr>
            <a:picLocks noChangeAspect="1"/>
          </p:cNvPicPr>
          <p:nvPr/>
        </p:nvPicPr>
        <p:blipFill>
          <a:blip r:embed="rId3">
            <a:extLst/>
          </a:blip>
          <a:stretch>
            <a:fillRect/>
          </a:stretch>
        </p:blipFill>
        <p:spPr>
          <a:xfrm>
            <a:off x="794742" y="910449"/>
            <a:ext cx="12880088" cy="897312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3337059" y="1711060"/>
            <a:ext cx="16051617" cy="8719080"/>
          </a:xfrm>
          <a:prstGeom prst="rect">
            <a:avLst/>
          </a:prstGeom>
          <a:ln w="12700">
            <a:miter lim="400000"/>
          </a:ln>
        </p:spPr>
      </p:pic>
      <p:sp>
        <p:nvSpPr>
          <p:cNvPr id="241" name="How is lambda related to the score matrix?"/>
          <p:cNvSpPr txBox="1"/>
          <p:nvPr>
            <p:ph type="title" idx="4294967295"/>
          </p:nvPr>
        </p:nvSpPr>
        <p:spPr>
          <a:xfrm>
            <a:off x="1689100" y="254000"/>
            <a:ext cx="21005800" cy="2286000"/>
          </a:xfrm>
          <a:prstGeom prst="rect">
            <a:avLst/>
          </a:prstGeom>
          <a:solidFill>
            <a:srgbClr val="FFFFFF"/>
          </a:solidFill>
        </p:spPr>
        <p:txBody>
          <a:bodyPr/>
          <a:lstStyle>
            <a:lvl1pPr defTabSz="610870">
              <a:defRPr sz="8288"/>
            </a:lvl1pPr>
          </a:lstStyle>
          <a:p>
            <a:pPr/>
            <a:r>
              <a:t>How is lambda related to the score matrix?</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equence alignment"/>
          <p:cNvSpPr txBox="1"/>
          <p:nvPr>
            <p:ph type="title" idx="4294967295"/>
          </p:nvPr>
        </p:nvSpPr>
        <p:spPr>
          <a:prstGeom prst="rect">
            <a:avLst/>
          </a:prstGeom>
        </p:spPr>
        <p:txBody>
          <a:bodyPr/>
          <a:lstStyle>
            <a:lvl1pPr>
              <a:defRPr sz="8500"/>
            </a:lvl1pPr>
          </a:lstStyle>
          <a:p>
            <a:pPr/>
            <a:r>
              <a:t>Sequence alignment</a:t>
            </a:r>
          </a:p>
        </p:txBody>
      </p:sp>
      <p:sp>
        <p:nvSpPr>
          <p:cNvPr id="126" name="Why do we align sequences?"/>
          <p:cNvSpPr txBox="1"/>
          <p:nvPr/>
        </p:nvSpPr>
        <p:spPr>
          <a:xfrm>
            <a:off x="1499156" y="4210241"/>
            <a:ext cx="21005801" cy="82409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0" sz="5000">
                <a:latin typeface="+mn-lt"/>
                <a:ea typeface="+mn-ea"/>
                <a:cs typeface="+mn-cs"/>
                <a:sym typeface="Helvetica Neue Medium"/>
              </a:defRPr>
            </a:pPr>
            <a:r>
              <a:t>Why do we align sequences?</a:t>
            </a:r>
          </a:p>
          <a:p>
            <a:pPr>
              <a:defRPr b="0" sz="50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tretch>
            <a:fillRect/>
          </a:stretch>
        </p:blipFill>
        <p:spPr>
          <a:xfrm>
            <a:off x="5410423" y="3207698"/>
            <a:ext cx="13563154" cy="892164"/>
          </a:xfrm>
          <a:prstGeom prst="rect">
            <a:avLst/>
          </a:prstGeom>
          <a:ln w="12700">
            <a:miter lim="400000"/>
          </a:ln>
        </p:spPr>
      </p:pic>
      <p:pic>
        <p:nvPicPr>
          <p:cNvPr id="244" name="Image" descr="Image"/>
          <p:cNvPicPr>
            <a:picLocks noChangeAspect="1"/>
          </p:cNvPicPr>
          <p:nvPr/>
        </p:nvPicPr>
        <p:blipFill>
          <a:blip r:embed="rId3">
            <a:extLst/>
          </a:blip>
          <a:stretch>
            <a:fillRect/>
          </a:stretch>
        </p:blipFill>
        <p:spPr>
          <a:xfrm>
            <a:off x="10128390" y="5145690"/>
            <a:ext cx="4127220" cy="1043184"/>
          </a:xfrm>
          <a:prstGeom prst="rect">
            <a:avLst/>
          </a:prstGeom>
          <a:ln w="12700">
            <a:miter lim="400000"/>
          </a:ln>
        </p:spPr>
      </p:pic>
      <p:sp>
        <p:nvSpPr>
          <p:cNvPr id="245" name="Equation"/>
          <p:cNvSpPr txBox="1"/>
          <p:nvPr/>
        </p:nvSpPr>
        <p:spPr>
          <a:xfrm>
            <a:off x="7546575" y="7234701"/>
            <a:ext cx="9290851" cy="85092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6200" i="1">
                      <a:solidFill>
                        <a:srgbClr val="000000"/>
                      </a:solidFill>
                      <a:latin typeface="Cambria Math" panose="02040503050406030204" pitchFamily="18" charset="0"/>
                    </a:rPr>
                    <m:t>m</m:t>
                  </m:r>
                  <m:r>
                    <a:rPr xmlns:a="http://schemas.openxmlformats.org/drawingml/2006/main" sz="6200" i="1">
                      <a:solidFill>
                        <a:srgbClr val="000000"/>
                      </a:solidFill>
                      <a:latin typeface="Cambria Math" panose="02040503050406030204" pitchFamily="18" charset="0"/>
                    </a:rPr>
                    <m:t>=</m:t>
                  </m:r>
                  <m:sSub>
                    <m:e>
                      <m:r>
                        <a:rPr xmlns:a="http://schemas.openxmlformats.org/drawingml/2006/main" sz="6200" i="1">
                          <a:solidFill>
                            <a:srgbClr val="000000"/>
                          </a:solidFill>
                          <a:latin typeface="Cambria Math" panose="02040503050406030204" pitchFamily="18" charset="0"/>
                        </a:rPr>
                        <m:t>s</m:t>
                      </m:r>
                    </m:e>
                    <m:sub>
                      <m:r>
                        <a:rPr xmlns:a="http://schemas.openxmlformats.org/drawingml/2006/main" sz="6200" i="1">
                          <a:solidFill>
                            <a:srgbClr val="000000"/>
                          </a:solidFill>
                          <a:latin typeface="Cambria Math" panose="02040503050406030204" pitchFamily="18" charset="0"/>
                        </a:rPr>
                        <m:t>i</m:t>
                      </m:r>
                      <m:r>
                        <a:rPr xmlns:a="http://schemas.openxmlformats.org/drawingml/2006/main" sz="6200" i="1">
                          <a:solidFill>
                            <a:srgbClr val="000000"/>
                          </a:solidFill>
                          <a:latin typeface="Cambria Math" panose="02040503050406030204" pitchFamily="18" charset="0"/>
                        </a:rPr>
                        <m:t>j</m:t>
                      </m:r>
                    </m:sub>
                  </m:sSub>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l</m:t>
                  </m:r>
                  <m:r>
                    <a:rPr xmlns:a="http://schemas.openxmlformats.org/drawingml/2006/main" sz="6200" i="1">
                      <a:solidFill>
                        <a:srgbClr val="000000"/>
                      </a:solidFill>
                      <a:latin typeface="Cambria Math" panose="02040503050406030204" pitchFamily="18" charset="0"/>
                    </a:rPr>
                    <m:t>n</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4</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1</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r</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3</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l</m:t>
                  </m:r>
                  <m:r>
                    <a:rPr xmlns:a="http://schemas.openxmlformats.org/drawingml/2006/main" sz="6200" i="1">
                      <a:solidFill>
                        <a:srgbClr val="000000"/>
                      </a:solidFill>
                      <a:latin typeface="Cambria Math" panose="02040503050406030204" pitchFamily="18" charset="0"/>
                    </a:rPr>
                    <m:t>n</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4</m:t>
                  </m:r>
                  <m:r>
                    <a:rPr xmlns:a="http://schemas.openxmlformats.org/drawingml/2006/main" sz="6200" i="1">
                      <a:solidFill>
                        <a:srgbClr val="000000"/>
                      </a:solidFill>
                      <a:latin typeface="Cambria Math" panose="02040503050406030204" pitchFamily="18" charset="0"/>
                    </a:rPr>
                    <m:t>r</m:t>
                  </m:r>
                  <m:r>
                    <a:rPr xmlns:a="http://schemas.openxmlformats.org/drawingml/2006/main" sz="6200" i="1">
                      <a:solidFill>
                        <a:srgbClr val="000000"/>
                      </a:solidFill>
                      <a:latin typeface="Cambria Math" panose="02040503050406030204" pitchFamily="18" charset="0"/>
                    </a:rPr>
                    <m:t>)</m:t>
                  </m:r>
                </m:oMath>
              </m:oMathPara>
            </a14:m>
            <a:endParaRPr sz="6200"/>
          </a:p>
        </p:txBody>
      </p:sp>
      <p:sp>
        <p:nvSpPr>
          <p:cNvPr id="246" name="How does the % of identify affect your scoring matrix?"/>
          <p:cNvSpPr txBox="1"/>
          <p:nvPr>
            <p:ph type="title" idx="4294967295"/>
          </p:nvPr>
        </p:nvSpPr>
        <p:spPr>
          <a:prstGeom prst="rect">
            <a:avLst/>
          </a:prstGeom>
        </p:spPr>
        <p:txBody>
          <a:bodyPr/>
          <a:lstStyle>
            <a:lvl1pPr defTabSz="520065">
              <a:defRPr sz="7056"/>
            </a:lvl1pPr>
          </a:lstStyle>
          <a:p>
            <a:pPr/>
            <a:r>
              <a:t>How does the % of identify affect your scoring matrix?</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2">
            <a:extLst/>
          </a:blip>
          <a:stretch>
            <a:fillRect/>
          </a:stretch>
        </p:blipFill>
        <p:spPr>
          <a:xfrm>
            <a:off x="3946212" y="627814"/>
            <a:ext cx="17622897" cy="10490351"/>
          </a:xfrm>
          <a:prstGeom prst="rect">
            <a:avLst/>
          </a:prstGeom>
          <a:ln w="12700">
            <a:miter lim="400000"/>
          </a:ln>
        </p:spPr>
      </p:pic>
      <p:sp>
        <p:nvSpPr>
          <p:cNvPr id="249" name="Assuming"/>
          <p:cNvSpPr txBox="1"/>
          <p:nvPr/>
        </p:nvSpPr>
        <p:spPr>
          <a:xfrm>
            <a:off x="2508222" y="2559424"/>
            <a:ext cx="3111501"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Assuming</a:t>
            </a:r>
          </a:p>
        </p:txBody>
      </p:sp>
      <p:sp>
        <p:nvSpPr>
          <p:cNvPr id="250" name="Equation"/>
          <p:cNvSpPr txBox="1"/>
          <p:nvPr/>
        </p:nvSpPr>
        <p:spPr>
          <a:xfrm>
            <a:off x="2610567" y="3713300"/>
            <a:ext cx="2906811" cy="162458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6000" i="1">
                          <a:solidFill>
                            <a:srgbClr val="000000"/>
                          </a:solidFill>
                          <a:latin typeface="Cambria Math" panose="02040503050406030204" pitchFamily="18" charset="0"/>
                        </a:rPr>
                        <m:t>p</m:t>
                      </m:r>
                    </m:e>
                    <m:sub>
                      <m:r>
                        <a:rPr xmlns:a="http://schemas.openxmlformats.org/drawingml/2006/main" sz="6000" i="1">
                          <a:solidFill>
                            <a:srgbClr val="000000"/>
                          </a:solidFill>
                          <a:latin typeface="Cambria Math" panose="02040503050406030204" pitchFamily="18" charset="0"/>
                        </a:rPr>
                        <m:t>i</m:t>
                      </m:r>
                    </m:sub>
                  </m:sSub>
                  <m:r>
                    <a:rPr xmlns:a="http://schemas.openxmlformats.org/drawingml/2006/main" sz="6000" i="1">
                      <a:solidFill>
                        <a:srgbClr val="000000"/>
                      </a:solidFill>
                      <a:latin typeface="Cambria Math" panose="02040503050406030204" pitchFamily="18" charset="0"/>
                    </a:rPr>
                    <m:t>,</m:t>
                  </m:r>
                  <m:sSub>
                    <m:e>
                      <m:r>
                        <a:rPr xmlns:a="http://schemas.openxmlformats.org/drawingml/2006/main" sz="6000" i="1">
                          <a:solidFill>
                            <a:srgbClr val="000000"/>
                          </a:solidFill>
                          <a:latin typeface="Cambria Math" panose="02040503050406030204" pitchFamily="18" charset="0"/>
                        </a:rPr>
                        <m:t>p</m:t>
                      </m:r>
                    </m:e>
                    <m:sub>
                      <m:r>
                        <a:rPr xmlns:a="http://schemas.openxmlformats.org/drawingml/2006/main" sz="6000" i="1">
                          <a:solidFill>
                            <a:srgbClr val="000000"/>
                          </a:solidFill>
                          <a:latin typeface="Cambria Math" panose="02040503050406030204" pitchFamily="18" charset="0"/>
                        </a:rPr>
                        <m:t>j</m:t>
                      </m:r>
                    </m:sub>
                  </m:sSub>
                  <m:r>
                    <a:rPr xmlns:a="http://schemas.openxmlformats.org/drawingml/2006/main" sz="6000" i="1">
                      <a:solidFill>
                        <a:srgbClr val="000000"/>
                      </a:solidFill>
                      <a:latin typeface="Cambria Math" panose="02040503050406030204" pitchFamily="18" charset="0"/>
                    </a:rPr>
                    <m:t>=</m:t>
                  </m:r>
                  <m:f>
                    <m:fPr>
                      <m:ctrlPr>
                        <a:rPr xmlns:a="http://schemas.openxmlformats.org/drawingml/2006/main" sz="6000" i="1">
                          <a:solidFill>
                            <a:srgbClr val="000000"/>
                          </a:solidFill>
                          <a:latin typeface="Cambria Math" panose="02040503050406030204" pitchFamily="18" charset="0"/>
                        </a:rPr>
                      </m:ctrlPr>
                      <m:type m:val="bar"/>
                    </m:fPr>
                    <m:num>
                      <m:r>
                        <a:rPr xmlns:a="http://schemas.openxmlformats.org/drawingml/2006/main" sz="6000" i="1">
                          <a:solidFill>
                            <a:srgbClr val="000000"/>
                          </a:solidFill>
                          <a:latin typeface="Cambria Math" panose="02040503050406030204" pitchFamily="18" charset="0"/>
                        </a:rPr>
                        <m:t>1</m:t>
                      </m:r>
                    </m:num>
                    <m:den>
                      <m:r>
                        <a:rPr xmlns:a="http://schemas.openxmlformats.org/drawingml/2006/main" sz="6000" i="1">
                          <a:solidFill>
                            <a:srgbClr val="000000"/>
                          </a:solidFill>
                          <a:latin typeface="Cambria Math" panose="02040503050406030204" pitchFamily="18" charset="0"/>
                        </a:rPr>
                        <m:t>4</m:t>
                      </m:r>
                    </m:den>
                  </m:f>
                </m:oMath>
              </m:oMathPara>
            </a14:m>
            <a:endParaRPr sz="6000"/>
          </a:p>
        </p:txBody>
      </p:sp>
      <p:sp>
        <p:nvSpPr>
          <p:cNvPr id="251" name="Rectangle"/>
          <p:cNvSpPr/>
          <p:nvPr/>
        </p:nvSpPr>
        <p:spPr>
          <a:xfrm>
            <a:off x="8087238" y="2715192"/>
            <a:ext cx="9340846" cy="1270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2" name="Equation"/>
          <p:cNvSpPr txBox="1"/>
          <p:nvPr/>
        </p:nvSpPr>
        <p:spPr>
          <a:xfrm>
            <a:off x="9204319" y="3011217"/>
            <a:ext cx="7724570" cy="67795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6200" i="1">
                      <a:solidFill>
                        <a:srgbClr val="000000"/>
                      </a:solidFill>
                      <a:latin typeface="Cambria Math" panose="02040503050406030204" pitchFamily="18" charset="0"/>
                    </a:rPr>
                    <m:t>m</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l</m:t>
                  </m:r>
                  <m:r>
                    <a:rPr xmlns:a="http://schemas.openxmlformats.org/drawingml/2006/main" sz="6200" i="1">
                      <a:solidFill>
                        <a:srgbClr val="000000"/>
                      </a:solidFill>
                      <a:latin typeface="Cambria Math" panose="02040503050406030204" pitchFamily="18" charset="0"/>
                    </a:rPr>
                    <m:t>n</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4</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1</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r</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3</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l</m:t>
                  </m:r>
                  <m:r>
                    <a:rPr xmlns:a="http://schemas.openxmlformats.org/drawingml/2006/main" sz="6200" i="1">
                      <a:solidFill>
                        <a:srgbClr val="000000"/>
                      </a:solidFill>
                      <a:latin typeface="Cambria Math" panose="02040503050406030204" pitchFamily="18" charset="0"/>
                    </a:rPr>
                    <m:t>n</m:t>
                  </m:r>
                  <m:r>
                    <a:rPr xmlns:a="http://schemas.openxmlformats.org/drawingml/2006/main" sz="6200" i="1">
                      <a:solidFill>
                        <a:srgbClr val="000000"/>
                      </a:solidFill>
                      <a:latin typeface="Cambria Math" panose="02040503050406030204" pitchFamily="18" charset="0"/>
                    </a:rPr>
                    <m:t>(</m:t>
                  </m:r>
                  <m:r>
                    <a:rPr xmlns:a="http://schemas.openxmlformats.org/drawingml/2006/main" sz="6200" i="1">
                      <a:solidFill>
                        <a:srgbClr val="000000"/>
                      </a:solidFill>
                      <a:latin typeface="Cambria Math" panose="02040503050406030204" pitchFamily="18" charset="0"/>
                    </a:rPr>
                    <m:t>4</m:t>
                  </m:r>
                  <m:r>
                    <a:rPr xmlns:a="http://schemas.openxmlformats.org/drawingml/2006/main" sz="6200" i="1">
                      <a:solidFill>
                        <a:srgbClr val="000000"/>
                      </a:solidFill>
                      <a:latin typeface="Cambria Math" panose="02040503050406030204" pitchFamily="18" charset="0"/>
                    </a:rPr>
                    <m:t>r</m:t>
                  </m:r>
                  <m:r>
                    <a:rPr xmlns:a="http://schemas.openxmlformats.org/drawingml/2006/main" sz="6200" i="1">
                      <a:solidFill>
                        <a:srgbClr val="000000"/>
                      </a:solidFill>
                      <a:latin typeface="Cambria Math" panose="02040503050406030204" pitchFamily="18" charset="0"/>
                    </a:rPr>
                    <m:t>)</m:t>
                  </m:r>
                </m:oMath>
              </m:oMathPara>
            </a14:m>
            <a:endParaRPr sz="6200"/>
          </a:p>
        </p:txBody>
      </p:sp>
      <p:sp>
        <p:nvSpPr>
          <p:cNvPr id="253" name="Could you have a 66% identity match using this scoring value?"/>
          <p:cNvSpPr txBox="1"/>
          <p:nvPr/>
        </p:nvSpPr>
        <p:spPr>
          <a:xfrm>
            <a:off x="2686049" y="10858667"/>
            <a:ext cx="19011901"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Could you have a 66% identity match using this scoring value?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Screen Shot 2022-01-27 at 8.40.10 AM.png" descr="Screen Shot 2022-01-27 at 8.40.10 AM.png"/>
          <p:cNvPicPr>
            <a:picLocks noChangeAspect="1"/>
          </p:cNvPicPr>
          <p:nvPr/>
        </p:nvPicPr>
        <p:blipFill>
          <a:blip r:embed="rId2">
            <a:extLst/>
          </a:blip>
          <a:stretch>
            <a:fillRect/>
          </a:stretch>
        </p:blipFill>
        <p:spPr>
          <a:xfrm>
            <a:off x="436735" y="602076"/>
            <a:ext cx="14120008" cy="12511848"/>
          </a:xfrm>
          <a:prstGeom prst="rect">
            <a:avLst/>
          </a:prstGeom>
          <a:ln w="12700">
            <a:miter lim="400000"/>
          </a:ln>
        </p:spPr>
      </p:pic>
      <p:sp>
        <p:nvSpPr>
          <p:cNvPr id="256" name="Arrow"/>
          <p:cNvSpPr/>
          <p:nvPr/>
        </p:nvSpPr>
        <p:spPr>
          <a:xfrm rot="10800000">
            <a:off x="8254236" y="99063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7" name="Arrow"/>
          <p:cNvSpPr/>
          <p:nvPr/>
        </p:nvSpPr>
        <p:spPr>
          <a:xfrm rot="10800000">
            <a:off x="4266436" y="125479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Screen Shot 2022-01-27 at 8.40.10 AM.png" descr="Screen Shot 2022-01-27 at 8.40.10 AM.png"/>
          <p:cNvPicPr>
            <a:picLocks noChangeAspect="1"/>
          </p:cNvPicPr>
          <p:nvPr/>
        </p:nvPicPr>
        <p:blipFill>
          <a:blip r:embed="rId2">
            <a:extLst/>
          </a:blip>
          <a:stretch>
            <a:fillRect/>
          </a:stretch>
        </p:blipFill>
        <p:spPr>
          <a:xfrm>
            <a:off x="436735" y="602076"/>
            <a:ext cx="14120008" cy="12511848"/>
          </a:xfrm>
          <a:prstGeom prst="rect">
            <a:avLst/>
          </a:prstGeom>
          <a:ln w="12700">
            <a:miter lim="400000"/>
          </a:ln>
        </p:spPr>
      </p:pic>
      <p:sp>
        <p:nvSpPr>
          <p:cNvPr id="260" name="Arrow"/>
          <p:cNvSpPr/>
          <p:nvPr/>
        </p:nvSpPr>
        <p:spPr>
          <a:xfrm rot="10800000">
            <a:off x="8254236" y="99063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1" name="Arrow"/>
          <p:cNvSpPr/>
          <p:nvPr/>
        </p:nvSpPr>
        <p:spPr>
          <a:xfrm rot="10800000">
            <a:off x="4266436" y="125479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262" name="Screen Shot 2022-01-27 at 8.50.51 AM.png" descr="Screen Shot 2022-01-27 at 8.50.51 AM.png"/>
          <p:cNvPicPr>
            <a:picLocks noChangeAspect="1"/>
          </p:cNvPicPr>
          <p:nvPr/>
        </p:nvPicPr>
        <p:blipFill>
          <a:blip r:embed="rId3">
            <a:extLst/>
          </a:blip>
          <a:stretch>
            <a:fillRect/>
          </a:stretch>
        </p:blipFill>
        <p:spPr>
          <a:xfrm>
            <a:off x="12063511" y="1588690"/>
            <a:ext cx="11725481" cy="806475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Screen Shot 2022-01-27 at 8.40.10 AM.png" descr="Screen Shot 2022-01-27 at 8.40.10 AM.png"/>
          <p:cNvPicPr>
            <a:picLocks noChangeAspect="1"/>
          </p:cNvPicPr>
          <p:nvPr/>
        </p:nvPicPr>
        <p:blipFill>
          <a:blip r:embed="rId2">
            <a:extLst/>
          </a:blip>
          <a:stretch>
            <a:fillRect/>
          </a:stretch>
        </p:blipFill>
        <p:spPr>
          <a:xfrm>
            <a:off x="436735" y="602076"/>
            <a:ext cx="14120008" cy="12511848"/>
          </a:xfrm>
          <a:prstGeom prst="rect">
            <a:avLst/>
          </a:prstGeom>
          <a:ln w="12700">
            <a:miter lim="400000"/>
          </a:ln>
        </p:spPr>
      </p:pic>
      <p:sp>
        <p:nvSpPr>
          <p:cNvPr id="265" name="Arrow"/>
          <p:cNvSpPr/>
          <p:nvPr/>
        </p:nvSpPr>
        <p:spPr>
          <a:xfrm rot="10800000">
            <a:off x="6628636" y="105413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6" name="Arrow"/>
          <p:cNvSpPr/>
          <p:nvPr/>
        </p:nvSpPr>
        <p:spPr>
          <a:xfrm rot="10800000">
            <a:off x="4266436" y="12547910"/>
            <a:ext cx="1027808" cy="659780"/>
          </a:xfrm>
          <a:prstGeom prst="rightArrow">
            <a:avLst>
              <a:gd name="adj1" fmla="val 14608"/>
              <a:gd name="adj2" fmla="val 66761"/>
            </a:avLst>
          </a:prstGeom>
          <a:solidFill>
            <a:schemeClr val="accent5">
              <a:hueOff val="-82419"/>
              <a:satOff val="-9513"/>
              <a:lumOff val="-16343"/>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267" name="Screen Shot 2022-01-27 at 8.52.18 AM.png" descr="Screen Shot 2022-01-27 at 8.52.18 AM.png"/>
          <p:cNvPicPr>
            <a:picLocks noChangeAspect="1"/>
          </p:cNvPicPr>
          <p:nvPr/>
        </p:nvPicPr>
        <p:blipFill>
          <a:blip r:embed="rId3">
            <a:extLst/>
          </a:blip>
          <a:stretch>
            <a:fillRect/>
          </a:stretch>
        </p:blipFill>
        <p:spPr>
          <a:xfrm>
            <a:off x="11449011" y="635793"/>
            <a:ext cx="12497832" cy="8442489"/>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14567786" y="9516634"/>
            <a:ext cx="9610733" cy="65977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extLst/>
          </a:blip>
          <a:stretch>
            <a:fillRect/>
          </a:stretch>
        </p:blipFill>
        <p:spPr>
          <a:xfrm>
            <a:off x="3293739" y="1318114"/>
            <a:ext cx="14928910" cy="101133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E-values were designed as the means of bringing some level of confidence to the search results, and are defined as the number of hits one can “expect” to see by chance when searching a database of a particular size. A smaller the e-value is “better”."/>
          <p:cNvSpPr txBox="1"/>
          <p:nvPr/>
        </p:nvSpPr>
        <p:spPr>
          <a:xfrm>
            <a:off x="2495236" y="2906698"/>
            <a:ext cx="19393528" cy="313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E-values were designed as the means of bringing some level of confidence to the search results, and are defined as the number of hits one can “expect” to see by chance when searching a database of a particular size. A smaller the e-value is “better”.</a:t>
            </a:r>
          </a:p>
        </p:txBody>
      </p:sp>
      <p:sp>
        <p:nvSpPr>
          <p:cNvPr id="273" name="What is an E-value?"/>
          <p:cNvSpPr txBox="1"/>
          <p:nvPr>
            <p:ph type="title" idx="4294967295"/>
          </p:nvPr>
        </p:nvSpPr>
        <p:spPr>
          <a:prstGeom prst="rect">
            <a:avLst/>
          </a:prstGeom>
        </p:spPr>
        <p:txBody>
          <a:bodyPr/>
          <a:lstStyle>
            <a:lvl1pPr>
              <a:defRPr sz="8500"/>
            </a:lvl1pPr>
          </a:lstStyle>
          <a:p>
            <a:pPr/>
            <a:r>
              <a:t>What is an E-value?</a:t>
            </a:r>
          </a:p>
        </p:txBody>
      </p:sp>
      <p:sp>
        <p:nvSpPr>
          <p:cNvPr id="274" name="The e-value was intended to be used as a filtering and threshold parameter, where, supposedly by using them we could identify more “trustworthy” hits. Fundamentally the problem with e-values is that they depend on the database size and content, hence are"/>
          <p:cNvSpPr txBox="1"/>
          <p:nvPr/>
        </p:nvSpPr>
        <p:spPr>
          <a:xfrm>
            <a:off x="2495236" y="7066544"/>
            <a:ext cx="19393528" cy="3918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The e-value was intended to be used as </a:t>
            </a:r>
            <a:r>
              <a:t>a filtering and threshold parameter</a:t>
            </a:r>
            <a:r>
              <a:t>, where, supposedly by using them we could identify more “trustworthy” hits. Fundamentally the problem with e-values is that they depend on the </a:t>
            </a:r>
            <a:r>
              <a:rPr b="1">
                <a:solidFill>
                  <a:schemeClr val="accent1">
                    <a:hueOff val="114395"/>
                    <a:lumOff val="-24975"/>
                  </a:schemeClr>
                </a:solidFill>
              </a:rPr>
              <a:t>database size and content, hence are not a measure of validity, reliability or correctness.</a:t>
            </a:r>
          </a:p>
        </p:txBody>
      </p:sp>
      <p:sp>
        <p:nvSpPr>
          <p:cNvPr id="275" name="Excerpt From: “The Biostar Handbook: 2nd Edition.”"/>
          <p:cNvSpPr txBox="1"/>
          <p:nvPr/>
        </p:nvSpPr>
        <p:spPr>
          <a:xfrm>
            <a:off x="354509" y="12637107"/>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From Chapter 9: BLAST QuickStart"/>
          <p:cNvSpPr txBox="1"/>
          <p:nvPr>
            <p:ph type="title" idx="4294967295"/>
          </p:nvPr>
        </p:nvSpPr>
        <p:spPr>
          <a:prstGeom prst="rect">
            <a:avLst/>
          </a:prstGeom>
        </p:spPr>
        <p:txBody>
          <a:bodyPr/>
          <a:lstStyle>
            <a:lvl1pPr>
              <a:defRPr sz="8500"/>
            </a:lvl1pPr>
          </a:lstStyle>
          <a:p>
            <a:pPr/>
            <a:r>
              <a:t>From Chapter 9: BLAST QuickStart</a:t>
            </a:r>
          </a:p>
        </p:txBody>
      </p:sp>
      <p:sp>
        <p:nvSpPr>
          <p:cNvPr id="278" name="The alignments found by BLAST during a search are scored, as…"/>
          <p:cNvSpPr txBox="1"/>
          <p:nvPr/>
        </p:nvSpPr>
        <p:spPr>
          <a:xfrm>
            <a:off x="1941513" y="3225578"/>
            <a:ext cx="21354705" cy="774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The alignments found by BLAST during a search are scored, as</a:t>
            </a:r>
          </a:p>
          <a:p>
            <a:pPr>
              <a:defRPr b="0" sz="5000"/>
            </a:pPr>
            <a:r>
              <a:t>previously described, and assigned a statistical value, called the “Expect Value.” The “Expect Value” </a:t>
            </a:r>
            <a:r>
              <a:rPr b="1">
                <a:solidFill>
                  <a:schemeClr val="accent1">
                    <a:hueOff val="114395"/>
                    <a:lumOff val="-24975"/>
                  </a:schemeClr>
                </a:solidFill>
              </a:rPr>
              <a:t>is the number of times that an alignment as good or better than that found by BLAST would be expected to occur by chance, given the size of the database searched.</a:t>
            </a:r>
            <a:r>
              <a:t> </a:t>
            </a:r>
            <a:r>
              <a:t>An “Expect Value” threshold, set by the user, determines which alignments will be reported.</a:t>
            </a:r>
            <a:r>
              <a:t> A higher “Expect Value” threshold is less stringent and the BLAST default of “10” is designed to ensure that no biologically significant alignment is missed. However, “Expect Values” in the range of 0.001 to 0.0000001 are commonly used to restrict the alignments shown to those of high quality.</a:t>
            </a:r>
          </a:p>
        </p:txBody>
      </p:sp>
      <p:sp>
        <p:nvSpPr>
          <p:cNvPr id="279" name="Excerpt From: “The Biostar Handbook: 2nd Edition.”"/>
          <p:cNvSpPr txBox="1"/>
          <p:nvPr/>
        </p:nvSpPr>
        <p:spPr>
          <a:xfrm>
            <a:off x="354509" y="12345559"/>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At the end…"/>
          <p:cNvSpPr txBox="1"/>
          <p:nvPr>
            <p:ph type="title" idx="4294967295"/>
          </p:nvPr>
        </p:nvSpPr>
        <p:spPr>
          <a:prstGeom prst="rect">
            <a:avLst/>
          </a:prstGeom>
        </p:spPr>
        <p:txBody>
          <a:bodyPr/>
          <a:lstStyle>
            <a:lvl1pPr>
              <a:defRPr sz="8500"/>
            </a:lvl1pPr>
          </a:lstStyle>
          <a:p>
            <a:pPr/>
            <a:r>
              <a:t>At the end…</a:t>
            </a:r>
          </a:p>
        </p:txBody>
      </p:sp>
      <p:sp>
        <p:nvSpPr>
          <p:cNvPr id="282" name="Since both the alignment lengths and the alignment scores are ingredients to the E-value formula, ranking by E-values typically shows a strong correlation to a ranking by score and lengths. E-values end up as a single “convenient” number that empirically"/>
          <p:cNvSpPr txBox="1"/>
          <p:nvPr/>
        </p:nvSpPr>
        <p:spPr>
          <a:xfrm>
            <a:off x="1473915" y="3251255"/>
            <a:ext cx="21436171" cy="313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Since both the alignment lengths and the alignment scores are ingredients to the E-value formula, ranking by E-values typically shows a strong correlation to a ranking by score and lengths. E-values end up as a single “convenient” number that empirically seems to work well.</a:t>
            </a:r>
          </a:p>
        </p:txBody>
      </p:sp>
      <p:sp>
        <p:nvSpPr>
          <p:cNvPr id="283" name="Excerpt From: “The Biostar Handbook: 2nd Edition.”"/>
          <p:cNvSpPr txBox="1"/>
          <p:nvPr/>
        </p:nvSpPr>
        <p:spPr>
          <a:xfrm>
            <a:off x="805083" y="12319055"/>
            <a:ext cx="1498155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vl1pPr>
          </a:lstStyle>
          <a:p>
            <a:pPr/>
            <a:r>
              <a:t>Excerpt From: “The Biostar Handbook: 2nd Edition.”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What is RefSeq"/>
          <p:cNvSpPr txBox="1"/>
          <p:nvPr>
            <p:ph type="title" idx="4294967295"/>
          </p:nvPr>
        </p:nvSpPr>
        <p:spPr>
          <a:prstGeom prst="rect">
            <a:avLst/>
          </a:prstGeom>
        </p:spPr>
        <p:txBody>
          <a:bodyPr/>
          <a:lstStyle/>
          <a:p>
            <a:pPr/>
            <a:r>
              <a:t> What is RefSeq</a:t>
            </a:r>
          </a:p>
        </p:txBody>
      </p:sp>
      <p:sp>
        <p:nvSpPr>
          <p:cNvPr id="286" name="The NCBI Reference Sequence (RefSeq) project provides sequence records and related information for numerous organisms and provides a baseline for medical, functional, and comparative studies. The RefSeq database is a non-redundant set of reference standa"/>
          <p:cNvSpPr txBox="1"/>
          <p:nvPr/>
        </p:nvSpPr>
        <p:spPr>
          <a:xfrm>
            <a:off x="216837" y="3368039"/>
            <a:ext cx="23809326" cy="6979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5000"/>
            </a:pPr>
            <a:r>
              <a:t>The NCBI Reference Sequence (RefSeq) project provides sequence records and related information for numerous organisms and provides </a:t>
            </a:r>
            <a:r>
              <a:rPr b="1"/>
              <a:t>a baseline for medical, functional, and comparative studies. </a:t>
            </a:r>
            <a:r>
              <a:t>The RefSeq database is a </a:t>
            </a:r>
            <a:r>
              <a:rPr b="1"/>
              <a:t>non-redundant set of reference standards</a:t>
            </a:r>
            <a:r>
              <a:t> derived from all the data deposited in GenBank that includes chromosomes, complete genomic molecules (organelle genomes, viruses, plasmids), intermediate assembled genomic contigs, curated genomic regions, mRNAs, RNAs, and proteins.”</a:t>
            </a:r>
          </a:p>
          <a:p>
            <a:pPr algn="l">
              <a:defRPr b="0" sz="5000"/>
            </a:pPr>
          </a:p>
          <a:p>
            <a:pPr algn="l">
              <a:defRPr b="0" sz="5000"/>
            </a:pPr>
            <a:r>
              <a:t>Excerpt From: “The Biostar Handbook: 2nd Edition.”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equence alignment"/>
          <p:cNvSpPr txBox="1"/>
          <p:nvPr>
            <p:ph type="title" idx="4294967295"/>
          </p:nvPr>
        </p:nvSpPr>
        <p:spPr>
          <a:prstGeom prst="rect">
            <a:avLst/>
          </a:prstGeom>
        </p:spPr>
        <p:txBody>
          <a:bodyPr/>
          <a:lstStyle>
            <a:lvl1pPr>
              <a:defRPr sz="8500"/>
            </a:lvl1pPr>
          </a:lstStyle>
          <a:p>
            <a:pPr/>
            <a:r>
              <a:t>Sequence alignment</a:t>
            </a:r>
          </a:p>
        </p:txBody>
      </p:sp>
      <p:sp>
        <p:nvSpPr>
          <p:cNvPr id="129" name="Why do we align sequences?…"/>
          <p:cNvSpPr txBox="1"/>
          <p:nvPr/>
        </p:nvSpPr>
        <p:spPr>
          <a:xfrm>
            <a:off x="1499156" y="4210241"/>
            <a:ext cx="21005801" cy="82409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0" sz="5000">
                <a:latin typeface="+mn-lt"/>
                <a:ea typeface="+mn-ea"/>
                <a:cs typeface="+mn-cs"/>
                <a:sym typeface="Helvetica Neue Medium"/>
              </a:defRPr>
            </a:pPr>
            <a:r>
              <a:t>Why do we align sequences?</a:t>
            </a:r>
          </a:p>
          <a:p>
            <a:pPr>
              <a:defRPr b="0" sz="5000">
                <a:latin typeface="+mn-lt"/>
                <a:ea typeface="+mn-ea"/>
                <a:cs typeface="+mn-cs"/>
                <a:sym typeface="Helvetica Neue Medium"/>
              </a:defRPr>
            </a:pPr>
          </a:p>
          <a:p>
            <a:pPr>
              <a:defRPr b="0" sz="5000">
                <a:latin typeface="+mn-lt"/>
                <a:ea typeface="+mn-ea"/>
                <a:cs typeface="+mn-cs"/>
                <a:sym typeface="Helvetica Neue Medium"/>
              </a:defRPr>
            </a:pPr>
            <a:r>
              <a:t>Genome assembly</a:t>
            </a:r>
          </a:p>
          <a:p>
            <a:pPr>
              <a:defRPr b="0" sz="5000">
                <a:latin typeface="+mn-lt"/>
                <a:ea typeface="+mn-ea"/>
                <a:cs typeface="+mn-cs"/>
                <a:sym typeface="Helvetica Neue Medium"/>
              </a:defRPr>
            </a:pPr>
          </a:p>
          <a:p>
            <a:pPr>
              <a:defRPr b="0" sz="5000">
                <a:latin typeface="+mn-lt"/>
                <a:ea typeface="+mn-ea"/>
                <a:cs typeface="+mn-cs"/>
                <a:sym typeface="Helvetica Neue Medium"/>
              </a:defRPr>
            </a:pPr>
            <a:r>
              <a:t>Find </a:t>
            </a:r>
            <a:r>
              <a:rPr b="1">
                <a:latin typeface="Helvetica Neue"/>
                <a:ea typeface="Helvetica Neue"/>
                <a:cs typeface="Helvetica Neue"/>
                <a:sym typeface="Helvetica Neue"/>
              </a:rPr>
              <a:t>homologous</a:t>
            </a:r>
            <a:endParaRPr b="1">
              <a:latin typeface="Helvetica Neue"/>
              <a:ea typeface="Helvetica Neue"/>
              <a:cs typeface="Helvetica Neue"/>
              <a:sym typeface="Helvetica Neue"/>
            </a:endParaRPr>
          </a:p>
          <a:p>
            <a:pPr>
              <a:defRPr b="0" sz="5000">
                <a:latin typeface="+mn-lt"/>
                <a:ea typeface="+mn-ea"/>
                <a:cs typeface="+mn-cs"/>
                <a:sym typeface="Helvetica Neue Medium"/>
              </a:defRPr>
            </a:pPr>
            <a:endParaRPr b="1">
              <a:latin typeface="Helvetica Neue"/>
              <a:ea typeface="Helvetica Neue"/>
              <a:cs typeface="Helvetica Neue"/>
              <a:sym typeface="Helvetica Neue"/>
            </a:endParaRPr>
          </a:p>
          <a:p>
            <a:pPr>
              <a:defRPr b="0" sz="5000">
                <a:latin typeface="+mn-lt"/>
                <a:ea typeface="+mn-ea"/>
                <a:cs typeface="+mn-cs"/>
                <a:sym typeface="Helvetica Neue Medium"/>
              </a:defRPr>
            </a:pPr>
            <a:r>
              <a:t>Find functional domains</a:t>
            </a:r>
          </a:p>
          <a:p>
            <a:pPr>
              <a:defRPr b="0" sz="5000">
                <a:latin typeface="+mn-lt"/>
                <a:ea typeface="+mn-ea"/>
                <a:cs typeface="+mn-cs"/>
                <a:sym typeface="Helvetica Neue Medium"/>
              </a:defRPr>
            </a:pPr>
          </a:p>
          <a:p>
            <a:pPr>
              <a:defRPr b="0" sz="5000">
                <a:latin typeface="+mn-lt"/>
                <a:ea typeface="+mn-ea"/>
                <a:cs typeface="+mn-cs"/>
                <a:sym typeface="Helvetica Neue Medium"/>
              </a:defRPr>
            </a:pPr>
            <a:r>
              <a:t>Find Target for gene silencing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file49.png" descr="file49.png"/>
          <p:cNvPicPr>
            <a:picLocks noChangeAspect="1"/>
          </p:cNvPicPr>
          <p:nvPr/>
        </p:nvPicPr>
        <p:blipFill>
          <a:blip r:embed="rId2">
            <a:extLst/>
          </a:blip>
          <a:stretch>
            <a:fillRect/>
          </a:stretch>
        </p:blipFill>
        <p:spPr>
          <a:xfrm>
            <a:off x="6558660" y="2768082"/>
            <a:ext cx="11266680" cy="9146473"/>
          </a:xfrm>
          <a:prstGeom prst="rect">
            <a:avLst/>
          </a:prstGeom>
          <a:ln w="12700">
            <a:miter lim="400000"/>
          </a:ln>
        </p:spPr>
      </p:pic>
      <p:sp>
        <p:nvSpPr>
          <p:cNvPr id="289" name="How are RefSeq sequences named?"/>
          <p:cNvSpPr txBox="1"/>
          <p:nvPr>
            <p:ph type="title" idx="4294967295"/>
          </p:nvPr>
        </p:nvSpPr>
        <p:spPr>
          <a:prstGeom prst="rect">
            <a:avLst/>
          </a:prstGeom>
        </p:spPr>
        <p:txBody>
          <a:bodyPr/>
          <a:lstStyle>
            <a:lvl1pPr defTabSz="709930">
              <a:defRPr sz="9632"/>
            </a:lvl1pPr>
          </a:lstStyle>
          <a:p>
            <a:pPr/>
            <a:r>
              <a:t> How are RefSeq sequences named?</a:t>
            </a:r>
          </a:p>
        </p:txBody>
      </p:sp>
      <p:sp>
        <p:nvSpPr>
          <p:cNvPr id="290" name="If you see “_” then the sequence is part of RefSeq"/>
          <p:cNvSpPr txBox="1"/>
          <p:nvPr/>
        </p:nvSpPr>
        <p:spPr>
          <a:xfrm>
            <a:off x="4340565" y="12297370"/>
            <a:ext cx="1511998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If you see “_” then the sequence is part of RefSeq</a:t>
            </a:r>
          </a:p>
        </p:txBody>
      </p:sp>
      <p:sp>
        <p:nvSpPr>
          <p:cNvPr id="291" name="Remember exercise Part B (lab): the exercise ask to remove XP and XM entries"/>
          <p:cNvSpPr txBox="1"/>
          <p:nvPr/>
        </p:nvSpPr>
        <p:spPr>
          <a:xfrm>
            <a:off x="17851876" y="7844599"/>
            <a:ext cx="6360617" cy="1462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lvl1pPr>
          </a:lstStyle>
          <a:p>
            <a:pPr/>
            <a:r>
              <a:t>Remember exercise Part B (lab): the exercise ask to remove XP and XM entries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Before you go…"/>
          <p:cNvSpPr txBox="1"/>
          <p:nvPr>
            <p:ph type="title" idx="4294967295"/>
          </p:nvPr>
        </p:nvSpPr>
        <p:spPr>
          <a:prstGeom prst="rect">
            <a:avLst/>
          </a:prstGeom>
        </p:spPr>
        <p:txBody>
          <a:bodyPr/>
          <a:lstStyle/>
          <a:p>
            <a:pPr/>
            <a:r>
              <a:t>Before you go…</a:t>
            </a:r>
          </a:p>
        </p:txBody>
      </p:sp>
      <p:sp>
        <p:nvSpPr>
          <p:cNvPr id="294" name="What is the GENBANK format?…"/>
          <p:cNvSpPr txBox="1"/>
          <p:nvPr/>
        </p:nvSpPr>
        <p:spPr>
          <a:xfrm>
            <a:off x="1021778" y="3023914"/>
            <a:ext cx="22340445" cy="5998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1200"/>
              </a:spcBef>
              <a:defRPr b="0" sz="5000"/>
            </a:pPr>
            <a:r>
              <a:t>What is the </a:t>
            </a:r>
            <a:r>
              <a:rPr>
                <a:latin typeface="Courier"/>
                <a:ea typeface="Courier"/>
                <a:cs typeface="Courier"/>
                <a:sym typeface="Courier"/>
              </a:rPr>
              <a:t>GENBANK</a:t>
            </a:r>
            <a:r>
              <a:t> format?</a:t>
            </a:r>
          </a:p>
          <a:p>
            <a:pPr algn="l" defTabSz="457200">
              <a:spcBef>
                <a:spcPts val="1200"/>
              </a:spcBef>
              <a:defRPr b="0" sz="5000"/>
            </a:pPr>
            <a:r>
              <a:t>GenBank format is one of the oldest bioinformatics data formats, originally invented to bridge the gap between a human-readable representation and one that can be eﬀiciently processed by the computer. The format (defined here</a:t>
            </a:r>
            <a:r>
              <a:rPr baseline="10000"/>
              <a:t>1</a:t>
            </a:r>
            <a:r>
              <a:t>) has a so-called fixed-width format, where the first ten characters form a column that serves as an identifier and the rest of the lines are information corresponding to that identifier. </a:t>
            </a:r>
            <a:endParaRPr sz="1200"/>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1487838" y="1926689"/>
            <a:ext cx="8882842" cy="10658011"/>
          </a:xfrm>
          <a:prstGeom prst="rect">
            <a:avLst/>
          </a:prstGeom>
          <a:ln w="12700">
            <a:miter lim="400000"/>
          </a:ln>
        </p:spPr>
      </p:pic>
      <p:sp>
        <p:nvSpPr>
          <p:cNvPr id="297" name="The GenBank sequence database is an open access, annotated collection of all publicly available nucleotide sequences and their protein translations. It is produced and maintained by the National Center for Biotechnology Information (NCBI; a part of the N"/>
          <p:cNvSpPr txBox="1"/>
          <p:nvPr/>
        </p:nvSpPr>
        <p:spPr>
          <a:xfrm>
            <a:off x="10671321" y="2182423"/>
            <a:ext cx="13190886" cy="6072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a:pPr>
            <a:r>
              <a:t>The GenBank sequence database is an open access, annotated collection of all publicly available nucleotide sequences and their protein translations. It is produced and maintained by the </a:t>
            </a:r>
            <a:r>
              <a:rPr b="1">
                <a:solidFill>
                  <a:schemeClr val="accent1">
                    <a:hueOff val="114395"/>
                    <a:lumOff val="-24975"/>
                  </a:schemeClr>
                </a:solidFill>
              </a:rPr>
              <a:t>National Center for Biotechnology Information </a:t>
            </a:r>
            <a:r>
              <a:t>(NCBI; a part of the National Institutes of Health in the United States) as part of the International Nucleotide Sequence Database Collaboration (INSDC).</a:t>
            </a:r>
          </a:p>
          <a:p>
            <a:pPr>
              <a:defRPr b="0"/>
            </a:pPr>
          </a:p>
          <a:p>
            <a:pPr>
              <a:defRPr b="0"/>
            </a:pPr>
            <a:r>
              <a:rPr b="1">
                <a:solidFill>
                  <a:schemeClr val="accent1">
                    <a:hueOff val="114395"/>
                    <a:lumOff val="-24975"/>
                  </a:schemeClr>
                </a:solidFill>
              </a:rPr>
              <a:t>The database started in 1982</a:t>
            </a:r>
            <a:r>
              <a:t> by Walter Goad and Los Alamos National Laboratory. Release 242.0, produced in February 2021, contained over 12 trillion nucleotide bases in more than 2 billion sequences.[4] GenBank is built by direct submissions from individual laboratories, as well as from bulk submissions from large-scale sequencing centers.</a:t>
            </a:r>
          </a:p>
        </p:txBody>
      </p:sp>
      <p:sp>
        <p:nvSpPr>
          <p:cNvPr id="298" name="GenBank"/>
          <p:cNvSpPr txBox="1"/>
          <p:nvPr/>
        </p:nvSpPr>
        <p:spPr>
          <a:xfrm>
            <a:off x="15264353" y="963128"/>
            <a:ext cx="4004820" cy="84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b="0" sz="5000"/>
            </a:lvl1pPr>
          </a:lstStyle>
          <a:p>
            <a:pPr/>
            <a:r>
              <a:t>GenBank</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age" descr="Image"/>
          <p:cNvPicPr>
            <a:picLocks noChangeAspect="1"/>
          </p:cNvPicPr>
          <p:nvPr/>
        </p:nvPicPr>
        <p:blipFill>
          <a:blip r:embed="rId2">
            <a:extLst/>
          </a:blip>
          <a:stretch>
            <a:fillRect/>
          </a:stretch>
        </p:blipFill>
        <p:spPr>
          <a:xfrm>
            <a:off x="11714598" y="1255519"/>
            <a:ext cx="12828931" cy="9226563"/>
          </a:xfrm>
          <a:prstGeom prst="rect">
            <a:avLst/>
          </a:prstGeom>
          <a:ln w="12700">
            <a:miter lim="400000"/>
          </a:ln>
        </p:spPr>
      </p:pic>
      <p:sp>
        <p:nvSpPr>
          <p:cNvPr id="301" name="Walter Goad of the Theoretical Biology and Biophysics Group at Los Alamos National Laboratory and others established the Los Alamos Sequence Database in 1979, which culminated in 1982 with the creation of the public GenBank.[5] Funding was provided by th"/>
          <p:cNvSpPr txBox="1"/>
          <p:nvPr/>
        </p:nvSpPr>
        <p:spPr>
          <a:xfrm>
            <a:off x="389602" y="2038347"/>
            <a:ext cx="11192080" cy="8358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a:pPr>
            <a:r>
              <a:t>Walter Goad of the Theoretical Biology and Biophysics Group at Los Alamos National Laboratory and others </a:t>
            </a:r>
            <a:r>
              <a:rPr b="1"/>
              <a:t>established the Los Alamos Sequence Database in 1979, which culminated in 1982 with the creation of the public GenBank.</a:t>
            </a:r>
            <a:r>
              <a:t>[5] Funding was provided by the National Institutes of Health, the National Science Foundation, the Department of Energy, and the Department of Defense. LANL collaborated on GenBank with the firm Bolt, Beranek, and Newman, and by the end of 1983 more than 2,000 sequences were stored in it.</a:t>
            </a:r>
          </a:p>
          <a:p>
            <a:pPr>
              <a:defRPr b="0"/>
            </a:pPr>
          </a:p>
          <a:p>
            <a:pPr>
              <a:defRPr b="0"/>
            </a:pPr>
            <a:r>
              <a:t>In the mid 1980s, the Intelligenetics bioinformatics company at Stanford University managed the GenBank project in collaboration with LANL.[6] As one of the earliest bioinformatics community projects on the Internet, the GenBank project started BIOSCI/Bionet news groups for promoting open access communications among bioscientists. During 1989 to 1992, the GenBank project transitioned to the newly created National Center for Biotechnology Information.[7]</a:t>
            </a:r>
          </a:p>
        </p:txBody>
      </p:sp>
      <p:sp>
        <p:nvSpPr>
          <p:cNvPr id="302" name="History"/>
          <p:cNvSpPr txBox="1"/>
          <p:nvPr/>
        </p:nvSpPr>
        <p:spPr>
          <a:xfrm>
            <a:off x="4276185" y="937514"/>
            <a:ext cx="4004820" cy="84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b="0" sz="5000"/>
            </a:lvl1pPr>
          </a:lstStyle>
          <a:p>
            <a:pPr/>
            <a:r>
              <a:t>History</a:t>
            </a:r>
          </a:p>
        </p:txBody>
      </p:sp>
      <p:sp>
        <p:nvSpPr>
          <p:cNvPr id="303" name="from 1982 to the present, the number of bases in GenBank has doubled approximately every 18 months"/>
          <p:cNvSpPr txBox="1"/>
          <p:nvPr/>
        </p:nvSpPr>
        <p:spPr>
          <a:xfrm>
            <a:off x="645681" y="11573862"/>
            <a:ext cx="2346791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4000">
                <a:solidFill>
                  <a:srgbClr val="202122"/>
                </a:solidFill>
                <a:latin typeface="Helvetica"/>
                <a:ea typeface="Helvetica"/>
                <a:cs typeface="Helvetica"/>
                <a:sym typeface="Helvetica"/>
              </a:defRPr>
            </a:lvl1pPr>
          </a:lstStyle>
          <a:p>
            <a:pPr/>
            <a:r>
              <a:t>from 1982 to the present, the number of bases in GenBank has doubled approximately every 18 months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Image" descr="Image"/>
          <p:cNvPicPr>
            <a:picLocks noChangeAspect="1"/>
          </p:cNvPicPr>
          <p:nvPr/>
        </p:nvPicPr>
        <p:blipFill>
          <a:blip r:embed="rId2">
            <a:extLst/>
          </a:blip>
          <a:stretch>
            <a:fillRect/>
          </a:stretch>
        </p:blipFill>
        <p:spPr>
          <a:xfrm>
            <a:off x="8308010" y="948158"/>
            <a:ext cx="15507693" cy="11153128"/>
          </a:xfrm>
          <a:prstGeom prst="rect">
            <a:avLst/>
          </a:prstGeom>
          <a:ln w="12700">
            <a:miter lim="400000"/>
          </a:ln>
        </p:spPr>
      </p:pic>
      <p:sp>
        <p:nvSpPr>
          <p:cNvPr id="306" name="Line"/>
          <p:cNvSpPr/>
          <p:nvPr/>
        </p:nvSpPr>
        <p:spPr>
          <a:xfrm>
            <a:off x="805773" y="10621568"/>
            <a:ext cx="9455547" cy="1"/>
          </a:xfrm>
          <a:prstGeom prst="line">
            <a:avLst/>
          </a:prstGeom>
          <a:ln w="38100">
            <a:solidFill>
              <a:srgbClr val="000000"/>
            </a:solidFill>
            <a:prstDash val="sysDot"/>
            <a:miter lim="400000"/>
          </a:ln>
        </p:spPr>
        <p:txBody>
          <a:bodyPr lIns="50800" tIns="50800" rIns="50800" bIns="50800" anchor="ctr"/>
          <a:lstStyle/>
          <a:p>
            <a:pPr/>
          </a:p>
        </p:txBody>
      </p:sp>
      <p:sp>
        <p:nvSpPr>
          <p:cNvPr id="307" name="Line"/>
          <p:cNvSpPr/>
          <p:nvPr/>
        </p:nvSpPr>
        <p:spPr>
          <a:xfrm flipV="1">
            <a:off x="2720361" y="10429988"/>
            <a:ext cx="1" cy="383161"/>
          </a:xfrm>
          <a:prstGeom prst="line">
            <a:avLst/>
          </a:prstGeom>
          <a:ln w="25400">
            <a:solidFill>
              <a:srgbClr val="000000"/>
            </a:solidFill>
            <a:miter lim="400000"/>
          </a:ln>
        </p:spPr>
        <p:txBody>
          <a:bodyPr lIns="50800" tIns="50800" rIns="50800" bIns="50800" anchor="ctr"/>
          <a:lstStyle/>
          <a:p>
            <a:pPr/>
          </a:p>
        </p:txBody>
      </p:sp>
      <p:sp>
        <p:nvSpPr>
          <p:cNvPr id="308" name="1945"/>
          <p:cNvSpPr txBox="1"/>
          <p:nvPr/>
        </p:nvSpPr>
        <p:spPr>
          <a:xfrm rot="16200000">
            <a:off x="1112547" y="11034515"/>
            <a:ext cx="9616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1945</a:t>
            </a:r>
          </a:p>
        </p:txBody>
      </p:sp>
      <p:sp>
        <p:nvSpPr>
          <p:cNvPr id="309" name="Line"/>
          <p:cNvSpPr/>
          <p:nvPr/>
        </p:nvSpPr>
        <p:spPr>
          <a:xfrm flipV="1">
            <a:off x="1606076" y="7224766"/>
            <a:ext cx="1" cy="3409984"/>
          </a:xfrm>
          <a:prstGeom prst="line">
            <a:avLst/>
          </a:prstGeom>
          <a:ln w="25400">
            <a:solidFill>
              <a:srgbClr val="000000"/>
            </a:solidFill>
            <a:miter lim="400000"/>
            <a:headEnd type="triangle"/>
          </a:ln>
        </p:spPr>
        <p:txBody>
          <a:bodyPr lIns="50800" tIns="50800" rIns="50800" bIns="50800" anchor="ctr"/>
          <a:lstStyle/>
          <a:p>
            <a:pPr/>
          </a:p>
        </p:txBody>
      </p:sp>
      <p:sp>
        <p:nvSpPr>
          <p:cNvPr id="310" name="Insulin was the first protein to be sequenced by F. Sanger"/>
          <p:cNvSpPr txBox="1"/>
          <p:nvPr/>
        </p:nvSpPr>
        <p:spPr>
          <a:xfrm>
            <a:off x="-131906" y="5050880"/>
            <a:ext cx="3475964" cy="1616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Insulin was the first protein to be sequenced by F. Sanger</a:t>
            </a:r>
          </a:p>
        </p:txBody>
      </p:sp>
      <p:sp>
        <p:nvSpPr>
          <p:cNvPr id="311" name="Sequence of DNA, F. Sanger, “Sanger-method”"/>
          <p:cNvSpPr txBox="1"/>
          <p:nvPr/>
        </p:nvSpPr>
        <p:spPr>
          <a:xfrm>
            <a:off x="5117784" y="6378099"/>
            <a:ext cx="3475964" cy="1235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Sequence of DNA, F. Sanger, “Sanger-method” </a:t>
            </a:r>
          </a:p>
        </p:txBody>
      </p:sp>
      <p:sp>
        <p:nvSpPr>
          <p:cNvPr id="312" name="1977"/>
          <p:cNvSpPr txBox="1"/>
          <p:nvPr/>
        </p:nvSpPr>
        <p:spPr>
          <a:xfrm rot="16200000">
            <a:off x="6631078" y="11034515"/>
            <a:ext cx="9616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1977</a:t>
            </a:r>
          </a:p>
        </p:txBody>
      </p:sp>
      <p:sp>
        <p:nvSpPr>
          <p:cNvPr id="313" name="Line"/>
          <p:cNvSpPr/>
          <p:nvPr/>
        </p:nvSpPr>
        <p:spPr>
          <a:xfrm flipV="1">
            <a:off x="7111900" y="10429988"/>
            <a:ext cx="1" cy="383161"/>
          </a:xfrm>
          <a:prstGeom prst="line">
            <a:avLst/>
          </a:prstGeom>
          <a:ln w="25400">
            <a:solidFill>
              <a:srgbClr val="000000"/>
            </a:solidFill>
            <a:miter lim="400000"/>
          </a:ln>
        </p:spPr>
        <p:txBody>
          <a:bodyPr lIns="50800" tIns="50800" rIns="50800" bIns="50800" anchor="ctr"/>
          <a:lstStyle/>
          <a:p>
            <a:pPr/>
          </a:p>
        </p:txBody>
      </p:sp>
      <p:sp>
        <p:nvSpPr>
          <p:cNvPr id="314" name="Line"/>
          <p:cNvSpPr/>
          <p:nvPr/>
        </p:nvSpPr>
        <p:spPr>
          <a:xfrm flipV="1">
            <a:off x="7111900" y="7806788"/>
            <a:ext cx="1" cy="2602433"/>
          </a:xfrm>
          <a:prstGeom prst="line">
            <a:avLst/>
          </a:prstGeom>
          <a:ln w="25400">
            <a:solidFill>
              <a:srgbClr val="000000"/>
            </a:solidFill>
            <a:miter lim="400000"/>
            <a:headEnd type="triangle"/>
          </a:ln>
        </p:spPr>
        <p:txBody>
          <a:bodyPr lIns="50800" tIns="50800" rIns="50800" bIns="50800" anchor="ctr"/>
          <a:lstStyle/>
          <a:p>
            <a:pPr/>
          </a:p>
        </p:txBody>
      </p:sp>
      <p:sp>
        <p:nvSpPr>
          <p:cNvPr id="315" name="Line"/>
          <p:cNvSpPr/>
          <p:nvPr/>
        </p:nvSpPr>
        <p:spPr>
          <a:xfrm flipV="1">
            <a:off x="1606076" y="10429988"/>
            <a:ext cx="1" cy="383161"/>
          </a:xfrm>
          <a:prstGeom prst="line">
            <a:avLst/>
          </a:prstGeom>
          <a:ln w="25400">
            <a:solidFill>
              <a:srgbClr val="000000"/>
            </a:solidFill>
            <a:miter lim="400000"/>
          </a:ln>
        </p:spPr>
        <p:txBody>
          <a:bodyPr lIns="50800" tIns="50800" rIns="50800" bIns="50800" anchor="ctr"/>
          <a:lstStyle/>
          <a:p>
            <a:pPr/>
          </a:p>
        </p:txBody>
      </p:sp>
      <p:sp>
        <p:nvSpPr>
          <p:cNvPr id="316" name="1953"/>
          <p:cNvSpPr txBox="1"/>
          <p:nvPr/>
        </p:nvSpPr>
        <p:spPr>
          <a:xfrm rot="16200000">
            <a:off x="2239539" y="11034515"/>
            <a:ext cx="9616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1953</a:t>
            </a:r>
          </a:p>
        </p:txBody>
      </p:sp>
      <p:sp>
        <p:nvSpPr>
          <p:cNvPr id="317" name="Watson, Crick, Wilkins and Franklin discover the structure of DNA"/>
          <p:cNvSpPr txBox="1"/>
          <p:nvPr/>
        </p:nvSpPr>
        <p:spPr>
          <a:xfrm>
            <a:off x="1736809" y="8802184"/>
            <a:ext cx="3475964" cy="1616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Watson, Crick, Wilkins and Franklin discover the structure of DNA</a:t>
            </a:r>
          </a:p>
        </p:txBody>
      </p:sp>
      <p:sp>
        <p:nvSpPr>
          <p:cNvPr id="318" name="Line"/>
          <p:cNvSpPr/>
          <p:nvPr/>
        </p:nvSpPr>
        <p:spPr>
          <a:xfrm flipV="1">
            <a:off x="4916130" y="10429988"/>
            <a:ext cx="1" cy="383161"/>
          </a:xfrm>
          <a:prstGeom prst="line">
            <a:avLst/>
          </a:prstGeom>
          <a:ln w="25400">
            <a:solidFill>
              <a:srgbClr val="000000"/>
            </a:solidFill>
            <a:miter lim="400000"/>
          </a:ln>
        </p:spPr>
        <p:txBody>
          <a:bodyPr lIns="50800" tIns="50800" rIns="50800" bIns="50800" anchor="ctr"/>
          <a:lstStyle/>
          <a:p>
            <a:pPr/>
          </a:p>
        </p:txBody>
      </p:sp>
      <p:sp>
        <p:nvSpPr>
          <p:cNvPr id="319" name="Line"/>
          <p:cNvSpPr/>
          <p:nvPr/>
        </p:nvSpPr>
        <p:spPr>
          <a:xfrm flipV="1">
            <a:off x="6014015" y="10429988"/>
            <a:ext cx="1" cy="383161"/>
          </a:xfrm>
          <a:prstGeom prst="line">
            <a:avLst/>
          </a:prstGeom>
          <a:ln w="25400">
            <a:solidFill>
              <a:srgbClr val="000000"/>
            </a:solidFill>
            <a:miter lim="400000"/>
          </a:ln>
        </p:spPr>
        <p:txBody>
          <a:bodyPr lIns="50800" tIns="50800" rIns="50800" bIns="50800" anchor="ctr"/>
          <a:lstStyle/>
          <a:p>
            <a:pPr/>
          </a:p>
        </p:txBody>
      </p:sp>
      <p:sp>
        <p:nvSpPr>
          <p:cNvPr id="320" name="1968"/>
          <p:cNvSpPr txBox="1"/>
          <p:nvPr/>
        </p:nvSpPr>
        <p:spPr>
          <a:xfrm rot="16200000">
            <a:off x="4435308" y="11024130"/>
            <a:ext cx="96164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1968</a:t>
            </a:r>
          </a:p>
        </p:txBody>
      </p:sp>
      <p:sp>
        <p:nvSpPr>
          <p:cNvPr id="321" name="1973"/>
          <p:cNvSpPr txBox="1"/>
          <p:nvPr/>
        </p:nvSpPr>
        <p:spPr>
          <a:xfrm rot="16200000">
            <a:off x="5533193" y="11034515"/>
            <a:ext cx="9616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1973</a:t>
            </a:r>
          </a:p>
        </p:txBody>
      </p:sp>
      <p:sp>
        <p:nvSpPr>
          <p:cNvPr id="322" name="Berg, Cohen, and Boyer create “recombinant DNA”"/>
          <p:cNvSpPr txBox="1"/>
          <p:nvPr/>
        </p:nvSpPr>
        <p:spPr>
          <a:xfrm>
            <a:off x="3795564" y="11621738"/>
            <a:ext cx="3475964" cy="1235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Berg, Cohen, and Boyer create “recombinant DNA” </a:t>
            </a:r>
          </a:p>
        </p:txBody>
      </p:sp>
      <p:sp>
        <p:nvSpPr>
          <p:cNvPr id="323" name="Line"/>
          <p:cNvSpPr/>
          <p:nvPr/>
        </p:nvSpPr>
        <p:spPr>
          <a:xfrm flipV="1">
            <a:off x="8596412" y="10429988"/>
            <a:ext cx="1" cy="383161"/>
          </a:xfrm>
          <a:prstGeom prst="line">
            <a:avLst/>
          </a:prstGeom>
          <a:ln w="25400">
            <a:solidFill>
              <a:srgbClr val="000000"/>
            </a:solidFill>
            <a:miter lim="400000"/>
          </a:ln>
        </p:spPr>
        <p:txBody>
          <a:bodyPr lIns="50800" tIns="50800" rIns="50800" bIns="50800" anchor="ctr"/>
          <a:lstStyle/>
          <a:p>
            <a:pPr/>
          </a:p>
        </p:txBody>
      </p:sp>
      <p:sp>
        <p:nvSpPr>
          <p:cNvPr id="324" name="Line"/>
          <p:cNvSpPr/>
          <p:nvPr/>
        </p:nvSpPr>
        <p:spPr>
          <a:xfrm flipV="1">
            <a:off x="8596412" y="4394396"/>
            <a:ext cx="42178" cy="6014825"/>
          </a:xfrm>
          <a:prstGeom prst="line">
            <a:avLst/>
          </a:prstGeom>
          <a:ln w="25400">
            <a:solidFill>
              <a:srgbClr val="000000"/>
            </a:solidFill>
            <a:miter lim="400000"/>
            <a:headEnd type="triangle"/>
          </a:ln>
        </p:spPr>
        <p:txBody>
          <a:bodyPr lIns="50800" tIns="50800" rIns="50800" bIns="50800" anchor="ctr"/>
          <a:lstStyle/>
          <a:p>
            <a:pPr/>
          </a:p>
        </p:txBody>
      </p:sp>
      <p:sp>
        <p:nvSpPr>
          <p:cNvPr id="325" name="K. Mullis invented…"/>
          <p:cNvSpPr txBox="1"/>
          <p:nvPr/>
        </p:nvSpPr>
        <p:spPr>
          <a:xfrm>
            <a:off x="5373918" y="4016447"/>
            <a:ext cx="3475964" cy="854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500"/>
            </a:pPr>
            <a:r>
              <a:t>K. Mullis invented </a:t>
            </a:r>
          </a:p>
          <a:p>
            <a:pPr>
              <a:defRPr sz="2500"/>
            </a:pPr>
            <a:r>
              <a:t>PCR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319495" y="2215479"/>
            <a:ext cx="6441475" cy="8413536"/>
          </a:xfrm>
          <a:prstGeom prst="rect">
            <a:avLst/>
          </a:prstGeom>
          <a:ln w="12700">
            <a:miter lim="400000"/>
          </a:ln>
        </p:spPr>
      </p:pic>
      <p:pic>
        <p:nvPicPr>
          <p:cNvPr id="328" name="Image" descr="Image"/>
          <p:cNvPicPr>
            <a:picLocks noChangeAspect="1"/>
          </p:cNvPicPr>
          <p:nvPr/>
        </p:nvPicPr>
        <p:blipFill>
          <a:blip r:embed="rId3">
            <a:extLst/>
          </a:blip>
          <a:stretch>
            <a:fillRect/>
          </a:stretch>
        </p:blipFill>
        <p:spPr>
          <a:xfrm>
            <a:off x="7114454" y="2215479"/>
            <a:ext cx="5614644" cy="8413536"/>
          </a:xfrm>
          <a:prstGeom prst="rect">
            <a:avLst/>
          </a:prstGeom>
          <a:ln w="12700">
            <a:miter lim="400000"/>
          </a:ln>
        </p:spPr>
      </p:pic>
      <p:pic>
        <p:nvPicPr>
          <p:cNvPr id="329" name="Image" descr="Image"/>
          <p:cNvPicPr>
            <a:picLocks noChangeAspect="1"/>
          </p:cNvPicPr>
          <p:nvPr/>
        </p:nvPicPr>
        <p:blipFill>
          <a:blip r:embed="rId4">
            <a:extLst/>
          </a:blip>
          <a:stretch>
            <a:fillRect/>
          </a:stretch>
        </p:blipFill>
        <p:spPr>
          <a:xfrm>
            <a:off x="13252589" y="2281989"/>
            <a:ext cx="5448579" cy="8280515"/>
          </a:xfrm>
          <a:prstGeom prst="rect">
            <a:avLst/>
          </a:prstGeom>
          <a:ln w="12700">
            <a:miter lim="400000"/>
          </a:ln>
        </p:spPr>
      </p:pic>
      <p:pic>
        <p:nvPicPr>
          <p:cNvPr id="330" name="Image" descr="Image"/>
          <p:cNvPicPr>
            <a:picLocks noChangeAspect="1"/>
          </p:cNvPicPr>
          <p:nvPr/>
        </p:nvPicPr>
        <p:blipFill>
          <a:blip r:embed="rId5">
            <a:extLst/>
          </a:blip>
          <a:stretch>
            <a:fillRect/>
          </a:stretch>
        </p:blipFill>
        <p:spPr>
          <a:xfrm>
            <a:off x="19030365" y="5675761"/>
            <a:ext cx="4419601" cy="6337301"/>
          </a:xfrm>
          <a:prstGeom prst="rect">
            <a:avLst/>
          </a:prstGeom>
          <a:ln w="12700">
            <a:miter lim="400000"/>
          </a:ln>
        </p:spPr>
      </p:pic>
      <p:sp>
        <p:nvSpPr>
          <p:cNvPr id="331" name="Hidden Markov Models…"/>
          <p:cNvSpPr txBox="1"/>
          <p:nvPr/>
        </p:nvSpPr>
        <p:spPr>
          <a:xfrm>
            <a:off x="18066054" y="12093699"/>
            <a:ext cx="6348223"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Hidden Markov Models</a:t>
            </a:r>
          </a:p>
          <a:p>
            <a:pPr/>
            <a:r>
              <a:t>Computational Biology Algorithms</a:t>
            </a:r>
          </a:p>
        </p:txBody>
      </p:sp>
      <p:sp>
        <p:nvSpPr>
          <p:cNvPr id="332" name="Bioinformatician companion"/>
          <p:cNvSpPr txBox="1"/>
          <p:nvPr/>
        </p:nvSpPr>
        <p:spPr>
          <a:xfrm>
            <a:off x="866946" y="10536987"/>
            <a:ext cx="534657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Bioinformatician companion </a:t>
            </a:r>
          </a:p>
        </p:txBody>
      </p:sp>
      <p:sp>
        <p:nvSpPr>
          <p:cNvPr id="333" name="History of Bioinformatics"/>
          <p:cNvSpPr txBox="1"/>
          <p:nvPr/>
        </p:nvSpPr>
        <p:spPr>
          <a:xfrm>
            <a:off x="7604343" y="10536987"/>
            <a:ext cx="463486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History of Bioinformatics</a:t>
            </a:r>
          </a:p>
        </p:txBody>
      </p:sp>
      <p:sp>
        <p:nvSpPr>
          <p:cNvPr id="334" name="History of Genetics…"/>
          <p:cNvSpPr txBox="1"/>
          <p:nvPr/>
        </p:nvSpPr>
        <p:spPr>
          <a:xfrm>
            <a:off x="13348169" y="10577977"/>
            <a:ext cx="5257420" cy="1500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History of Genetics</a:t>
            </a:r>
          </a:p>
          <a:p>
            <a:pPr/>
            <a:r>
              <a:t>Molecular Biology</a:t>
            </a:r>
          </a:p>
          <a:p>
            <a:pPr/>
            <a:r>
              <a:t>Crushing course in Genetics</a:t>
            </a:r>
          </a:p>
        </p:txBody>
      </p:sp>
      <p:sp>
        <p:nvSpPr>
          <p:cNvPr id="335" name="Another thing before you go…"/>
          <p:cNvSpPr txBox="1"/>
          <p:nvPr>
            <p:ph type="title" idx="4294967295"/>
          </p:nvPr>
        </p:nvSpPr>
        <p:spPr>
          <a:xfrm>
            <a:off x="2150550" y="-19484"/>
            <a:ext cx="21005801" cy="2286001"/>
          </a:xfrm>
          <a:prstGeom prst="rect">
            <a:avLst/>
          </a:prstGeom>
        </p:spPr>
        <p:txBody>
          <a:bodyPr/>
          <a:lstStyle/>
          <a:p>
            <a:pPr/>
            <a:r>
              <a:t>Another thing before you go…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Motivation"/>
          <p:cNvSpPr txBox="1"/>
          <p:nvPr>
            <p:ph type="title" idx="4294967295"/>
          </p:nvPr>
        </p:nvSpPr>
        <p:spPr>
          <a:prstGeom prst="rect">
            <a:avLst/>
          </a:prstGeom>
        </p:spPr>
        <p:txBody>
          <a:bodyPr/>
          <a:lstStyle>
            <a:lvl1pPr>
              <a:defRPr sz="8500"/>
            </a:lvl1pPr>
          </a:lstStyle>
          <a:p>
            <a:pPr/>
            <a:r>
              <a:t>Motivation</a:t>
            </a:r>
          </a:p>
        </p:txBody>
      </p:sp>
      <p:sp>
        <p:nvSpPr>
          <p:cNvPr id="132" name="You are conducting a differential gene expression analysis and, for example, you found an isoform (more about this next class) of a mRNA with unknown function associated with one of your treatments.…"/>
          <p:cNvSpPr txBox="1"/>
          <p:nvPr/>
        </p:nvSpPr>
        <p:spPr>
          <a:xfrm>
            <a:off x="872218" y="2392112"/>
            <a:ext cx="22639563" cy="5417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You are conducting a differential gene expression analysis and, for example, you found an isoform (more about this next class) of a mRNA with unknown function associated with one of your treatments. </a:t>
            </a:r>
          </a:p>
          <a:p>
            <a:pPr>
              <a:defRPr b="0" sz="5000"/>
            </a:pPr>
          </a:p>
          <a:p>
            <a:pPr>
              <a:defRPr b="0" sz="5000"/>
            </a:pPr>
            <a:r>
              <a:t>Then you look for the drosophila db to find the function of this gene</a:t>
            </a:r>
          </a:p>
          <a:p>
            <a:pPr>
              <a:defRPr b="0" sz="5000"/>
            </a:pPr>
          </a:p>
          <a:p>
            <a:pPr>
              <a:defRPr b="0" sz="5000"/>
            </a:pPr>
            <a:r>
              <a:t>What is the rationality behind it?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Nature is a tinkerer and not an inventor” (Jacob 1977)"/>
          <p:cNvSpPr txBox="1"/>
          <p:nvPr/>
        </p:nvSpPr>
        <p:spPr>
          <a:xfrm>
            <a:off x="4169845" y="873211"/>
            <a:ext cx="16614141"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rPr i="1"/>
              <a:t>“Nature is a tinkerer and not an inventor”</a:t>
            </a:r>
            <a:r>
              <a:t> (Jacob 1977)</a:t>
            </a:r>
          </a:p>
        </p:txBody>
      </p:sp>
      <p:sp>
        <p:nvSpPr>
          <p:cNvPr id="135" name="“New sequences are adapted from pre-existing sequences rather than invented de novo. This is very fortunate for computational sequence analysis. We can often recognize a significant sequence similarity between a new sequence and a sequence about which so"/>
          <p:cNvSpPr txBox="1"/>
          <p:nvPr/>
        </p:nvSpPr>
        <p:spPr>
          <a:xfrm>
            <a:off x="2371362" y="2577932"/>
            <a:ext cx="21058990" cy="3906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“New sequences are adapted from pre-existing sequences rather than invented </a:t>
            </a:r>
            <a:r>
              <a:rPr i="1"/>
              <a:t>de novo. </a:t>
            </a:r>
            <a:r>
              <a:t>This is very fortunate for computational sequence analysis. We can often recognize a </a:t>
            </a:r>
            <a:r>
              <a:rPr b="1"/>
              <a:t>significant sequence similarity</a:t>
            </a:r>
            <a:r>
              <a:t> between a new sequence and a sequence about which something is already known;” </a:t>
            </a:r>
          </a:p>
        </p:txBody>
      </p:sp>
      <p:sp>
        <p:nvSpPr>
          <p:cNvPr id="136" name="“When we do this, we transfer the information about structure and/or function to the new sequence. We say that the two related sequences are homologous and we transfer information by homology”"/>
          <p:cNvSpPr txBox="1"/>
          <p:nvPr/>
        </p:nvSpPr>
        <p:spPr>
          <a:xfrm>
            <a:off x="2545848" y="7544687"/>
            <a:ext cx="21058990" cy="2394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“When we do this, we transfer the information about structure and/or function to the new sequence. We say that the two related sequences are</a:t>
            </a:r>
            <a:r>
              <a:rPr b="1"/>
              <a:t> homologous</a:t>
            </a:r>
            <a:r>
              <a:t> and we transfer information by </a:t>
            </a:r>
            <a:r>
              <a:rPr b="1"/>
              <a:t>homology</a:t>
            </a:r>
            <a:r>
              <a:t>” </a:t>
            </a:r>
          </a:p>
        </p:txBody>
      </p:sp>
      <p:sp>
        <p:nvSpPr>
          <p:cNvPr id="137" name="Durbin et al.1998"/>
          <p:cNvSpPr txBox="1"/>
          <p:nvPr/>
        </p:nvSpPr>
        <p:spPr>
          <a:xfrm>
            <a:off x="20460548" y="10115473"/>
            <a:ext cx="316268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Durbin et al.1998</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What is homology?"/>
          <p:cNvSpPr txBox="1"/>
          <p:nvPr/>
        </p:nvSpPr>
        <p:spPr>
          <a:xfrm>
            <a:off x="9690852" y="879241"/>
            <a:ext cx="557212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000"/>
            </a:lvl1pPr>
          </a:lstStyle>
          <a:p>
            <a:pPr/>
            <a:r>
              <a:t>What is homology?</a:t>
            </a:r>
          </a:p>
        </p:txBody>
      </p:sp>
      <p:sp>
        <p:nvSpPr>
          <p:cNvPr id="140" name="“Two regions of DNA that evolved from the same sequence (through processes of duplication of genomic regions and separation of two species) are homologous, or homologs of one another."/>
          <p:cNvSpPr txBox="1"/>
          <p:nvPr/>
        </p:nvSpPr>
        <p:spPr>
          <a:xfrm>
            <a:off x="3164118" y="1987559"/>
            <a:ext cx="19111332" cy="5417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5000"/>
            </a:pPr>
            <a:r>
              <a:t>“Two regions of DNA that evolved from the same sequence (through processes of duplication of genomic regions and separation of two species) are homologous, or homologs of one another.</a:t>
            </a:r>
          </a:p>
          <a:p>
            <a:pPr>
              <a:defRPr b="0" sz="5000"/>
            </a:pPr>
          </a:p>
          <a:p>
            <a:pPr>
              <a:defRPr b="0" sz="5000"/>
            </a:pPr>
          </a:p>
        </p:txBody>
      </p:sp>
      <p:sp>
        <p:nvSpPr>
          <p:cNvPr id="141" name="The Biostar Handbook: 2nd Edition."/>
          <p:cNvSpPr txBox="1"/>
          <p:nvPr/>
        </p:nvSpPr>
        <p:spPr>
          <a:xfrm>
            <a:off x="228435" y="12986555"/>
            <a:ext cx="619772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The Biostar Handbook: 2nd Edition.</a:t>
            </a:r>
          </a:p>
        </p:txBody>
      </p:sp>
      <p:pic>
        <p:nvPicPr>
          <p:cNvPr id="142" name="Image" descr="Image"/>
          <p:cNvPicPr>
            <a:picLocks noChangeAspect="1"/>
          </p:cNvPicPr>
          <p:nvPr/>
        </p:nvPicPr>
        <p:blipFill>
          <a:blip r:embed="rId2">
            <a:extLst/>
          </a:blip>
          <a:srcRect l="4851" t="11853" r="22080" b="33404"/>
          <a:stretch>
            <a:fillRect/>
          </a:stretch>
        </p:blipFill>
        <p:spPr>
          <a:xfrm>
            <a:off x="7187960" y="5759923"/>
            <a:ext cx="10577802" cy="66142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aralogous sequences or paralogs were separated by duplication of a genomic region within the same genome.”"/>
          <p:cNvSpPr txBox="1"/>
          <p:nvPr/>
        </p:nvSpPr>
        <p:spPr>
          <a:xfrm>
            <a:off x="10571067" y="2279254"/>
            <a:ext cx="12891146" cy="2369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Paralogous sequences or paralogs were separated by duplication of a genomic region within the same genome.”</a:t>
            </a:r>
          </a:p>
        </p:txBody>
      </p:sp>
      <p:pic>
        <p:nvPicPr>
          <p:cNvPr id="145" name="Image" descr="Image"/>
          <p:cNvPicPr>
            <a:picLocks noChangeAspect="1"/>
          </p:cNvPicPr>
          <p:nvPr/>
        </p:nvPicPr>
        <p:blipFill>
          <a:blip r:embed="rId2">
            <a:extLst/>
          </a:blip>
          <a:srcRect l="34156" t="7258" r="0" b="0"/>
          <a:stretch>
            <a:fillRect/>
          </a:stretch>
        </p:blipFill>
        <p:spPr>
          <a:xfrm>
            <a:off x="434853" y="1760889"/>
            <a:ext cx="10449211" cy="10692604"/>
          </a:xfrm>
          <a:prstGeom prst="rect">
            <a:avLst/>
          </a:prstGeom>
          <a:ln w="12700">
            <a:miter lim="400000"/>
          </a:ln>
        </p:spPr>
      </p:pic>
      <p:sp>
        <p:nvSpPr>
          <p:cNvPr id="146" name="Regions in the genomes of two species that are descended from the same area in a common ancestor’s genome are orthologs. These regions are said to be orthologous."/>
          <p:cNvSpPr txBox="1"/>
          <p:nvPr/>
        </p:nvSpPr>
        <p:spPr>
          <a:xfrm>
            <a:off x="11450042" y="5974904"/>
            <a:ext cx="11463061" cy="465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Regions in the genomes of two species that are descended from the same area in a common ancestor’s genome are orthologs. These regions are said to be orthologous.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concept of sequence alignment is crucial"/>
          <p:cNvSpPr txBox="1"/>
          <p:nvPr/>
        </p:nvSpPr>
        <p:spPr>
          <a:xfrm>
            <a:off x="5675429" y="873211"/>
            <a:ext cx="13602971"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000"/>
            </a:pPr>
            <a:r>
              <a:t>The concept of </a:t>
            </a:r>
            <a:r>
              <a:rPr b="1" i="1"/>
              <a:t>sequence alignment is crucial</a:t>
            </a:r>
          </a:p>
        </p:txBody>
      </p:sp>
      <p:sp>
        <p:nvSpPr>
          <p:cNvPr id="149" name="Before the similarity between two sequence can be evaluated, we begin by founding a plausible alignment between them"/>
          <p:cNvSpPr txBox="1"/>
          <p:nvPr/>
        </p:nvSpPr>
        <p:spPr>
          <a:xfrm>
            <a:off x="3926953" y="2950937"/>
            <a:ext cx="17099925" cy="2369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000"/>
            </a:lvl1pPr>
          </a:lstStyle>
          <a:p>
            <a:pPr/>
            <a:r>
              <a:t>Before the similarity between two sequence can be evaluated, we begin by founding a plausible alignment between them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